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Lst>
  <p:handoutMasterIdLst>
    <p:handoutMasterId r:id="rId23"/>
  </p:handoutMasterIdLst>
  <p:sldIdLst>
    <p:sldId id="299" r:id="rId2"/>
    <p:sldId id="293" r:id="rId3"/>
    <p:sldId id="282" r:id="rId4"/>
    <p:sldId id="260" r:id="rId5"/>
    <p:sldId id="284" r:id="rId6"/>
    <p:sldId id="264" r:id="rId7"/>
    <p:sldId id="301" r:id="rId8"/>
    <p:sldId id="307" r:id="rId9"/>
    <p:sldId id="302" r:id="rId10"/>
    <p:sldId id="285" r:id="rId11"/>
    <p:sldId id="304" r:id="rId12"/>
    <p:sldId id="305" r:id="rId13"/>
    <p:sldId id="309" r:id="rId14"/>
    <p:sldId id="286" r:id="rId15"/>
    <p:sldId id="303" r:id="rId16"/>
    <p:sldId id="308" r:id="rId17"/>
    <p:sldId id="287" r:id="rId18"/>
    <p:sldId id="276" r:id="rId19"/>
    <p:sldId id="288" r:id="rId20"/>
    <p:sldId id="278" r:id="rId21"/>
    <p:sldId id="297" r:id="rId22"/>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958A0"/>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240" autoAdjust="0"/>
    <p:restoredTop sz="93689"/>
  </p:normalViewPr>
  <p:slideViewPr>
    <p:cSldViewPr snapToGrid="0" snapToObjects="1">
      <p:cViewPr varScale="1">
        <p:scale>
          <a:sx n="100" d="100"/>
          <a:sy n="100" d="100"/>
        </p:scale>
        <p:origin x="80" y="212"/>
      </p:cViewPr>
      <p:guideLst>
        <p:guide orient="horz" pos="2160"/>
        <p:guide pos="3840"/>
      </p:guideLst>
    </p:cSldViewPr>
  </p:slideViewPr>
  <p:notesTextViewPr>
    <p:cViewPr>
      <p:scale>
        <a:sx n="3" d="2"/>
        <a:sy n="3" d="2"/>
      </p:scale>
      <p:origin x="0" y="0"/>
    </p:cViewPr>
  </p:notesTextViewPr>
  <p:sorterViewPr>
    <p:cViewPr>
      <p:scale>
        <a:sx n="66" d="100"/>
        <a:sy n="66" d="100"/>
      </p:scale>
      <p:origin x="0" y="0"/>
    </p:cViewPr>
  </p:sorterViewPr>
  <p:notesViewPr>
    <p:cSldViewPr snapToGrid="0" snapToObjects="1">
      <p:cViewPr varScale="1">
        <p:scale>
          <a:sx n="84" d="100"/>
          <a:sy n="84" d="100"/>
        </p:scale>
        <p:origin x="2976"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A39F00F4-577B-4F84-98B4-3459E3E7012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FF1C3B57-17B8-4310-B420-F35069A5360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3CF2923-B800-461F-8F7D-8C392171B0A4}" type="datetimeFigureOut">
              <a:rPr lang="zh-CN" altLang="en-US" smtClean="0"/>
              <a:t>2023/5/13</a:t>
            </a:fld>
            <a:endParaRPr lang="zh-CN" altLang="en-US"/>
          </a:p>
        </p:txBody>
      </p:sp>
      <p:sp>
        <p:nvSpPr>
          <p:cNvPr id="4" name="页脚占位符 3">
            <a:extLst>
              <a:ext uri="{FF2B5EF4-FFF2-40B4-BE49-F238E27FC236}">
                <a16:creationId xmlns:a16="http://schemas.microsoft.com/office/drawing/2014/main" id="{AEC17C02-08D7-426C-A659-4360612D6AC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54BEC4D6-1A88-42D6-8B48-C34B3D5F1FB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5D5C4B1-2967-4AA4-9EDB-0B16A2B071CA}" type="slidenum">
              <a:rPr lang="zh-CN" altLang="en-US" smtClean="0"/>
              <a:t>‹#›</a:t>
            </a:fld>
            <a:endParaRPr lang="zh-CN" altLang="en-US"/>
          </a:p>
        </p:txBody>
      </p:sp>
    </p:spTree>
    <p:extLst>
      <p:ext uri="{BB962C8B-B14F-4D97-AF65-F5344CB8AC3E}">
        <p14:creationId xmlns:p14="http://schemas.microsoft.com/office/powerpoint/2010/main" val="3642011497"/>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png>
</file>

<file path=ppt/media/image13.png>
</file>

<file path=ppt/media/image14.svg>
</file>

<file path=ppt/media/image15.png>
</file>

<file path=ppt/media/image16.png>
</file>

<file path=ppt/media/image17.png>
</file>

<file path=ppt/media/image18.svg>
</file>

<file path=ppt/media/image19.png>
</file>

<file path=ppt/media/image2.pn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svg>
</file>

<file path=ppt/media/image29.png>
</file>

<file path=ppt/media/image3.jpeg>
</file>

<file path=ppt/media/image30.png>
</file>

<file path=ppt/media/image31.png>
</file>

<file path=ppt/media/image32.svg>
</file>

<file path=ppt/media/image33.png>
</file>

<file path=ppt/media/image34.png>
</file>

<file path=ppt/media/image35.png>
</file>

<file path=ppt/media/image36.png>
</file>

<file path=ppt/media/image37.png>
</file>

<file path=ppt/media/image38.svg>
</file>

<file path=ppt/media/image39.png>
</file>

<file path=ppt/media/image4.png>
</file>

<file path=ppt/media/image40.png>
</file>

<file path=ppt/media/image41.png>
</file>

<file path=ppt/media/image42.png>
</file>

<file path=ppt/media/image43.svg>
</file>

<file path=ppt/media/image44.png>
</file>

<file path=ppt/media/image45.png>
</file>

<file path=ppt/media/image46.png>
</file>

<file path=ppt/media/image47.png>
</file>

<file path=ppt/media/image5.jpe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jpe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jpe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jpe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jpe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jpe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jpe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t="22049" r="54675" b="21936"/>
          <a:stretch/>
        </p:blipFill>
        <p:spPr>
          <a:xfrm>
            <a:off x="849510" y="-12701"/>
            <a:ext cx="10492980" cy="6858001"/>
          </a:xfrm>
          <a:prstGeom prst="rect">
            <a:avLst/>
          </a:prstGeom>
        </p:spPr>
      </p:pic>
      <p:sp>
        <p:nvSpPr>
          <p:cNvPr id="4" name="文本占位符 7"/>
          <p:cNvSpPr>
            <a:spLocks noGrp="1"/>
          </p:cNvSpPr>
          <p:nvPr>
            <p:ph type="body" sz="quarter" idx="10"/>
          </p:nvPr>
        </p:nvSpPr>
        <p:spPr>
          <a:xfrm>
            <a:off x="522697" y="2307026"/>
            <a:ext cx="11146606" cy="937764"/>
          </a:xfrm>
          <a:prstGeom prst="rect">
            <a:avLst/>
          </a:prstGeom>
          <a:ln w="12700" cmpd="sng">
            <a:noFill/>
          </a:ln>
        </p:spPr>
        <p:txBody>
          <a:bodyPr vert="horz" anchor="ctr"/>
          <a:lstStyle>
            <a:lvl1pPr marL="0" indent="0" algn="ctr">
              <a:buNone/>
              <a:defRPr sz="4800" b="1">
                <a:latin typeface="Microsoft YaHei" charset="0"/>
                <a:ea typeface="Microsoft YaHei" charset="0"/>
                <a:cs typeface="Microsoft YaHei" charset="0"/>
              </a:defRPr>
            </a:lvl1pPr>
          </a:lstStyle>
          <a:p>
            <a:pPr lvl="0"/>
            <a:endParaRPr kumimoji="1" lang="zh-CN" altLang="en-US" dirty="0"/>
          </a:p>
        </p:txBody>
      </p:sp>
      <p:sp>
        <p:nvSpPr>
          <p:cNvPr id="9" name="文本占位符 7">
            <a:extLst>
              <a:ext uri="{FF2B5EF4-FFF2-40B4-BE49-F238E27FC236}">
                <a16:creationId xmlns:a16="http://schemas.microsoft.com/office/drawing/2014/main" id="{8A8969F9-A12B-4C1B-89FC-94B4920504F3}"/>
              </a:ext>
            </a:extLst>
          </p:cNvPr>
          <p:cNvSpPr>
            <a:spLocks noGrp="1"/>
          </p:cNvSpPr>
          <p:nvPr>
            <p:ph type="body" sz="quarter" idx="11"/>
          </p:nvPr>
        </p:nvSpPr>
        <p:spPr>
          <a:xfrm>
            <a:off x="3440481" y="3680770"/>
            <a:ext cx="5311038" cy="549890"/>
          </a:xfrm>
          <a:prstGeom prst="rect">
            <a:avLst/>
          </a:prstGeom>
          <a:noFill/>
          <a:ln w="12700" cmpd="sng">
            <a:noFill/>
          </a:ln>
        </p:spPr>
        <p:txBody>
          <a:bodyPr vert="horz" anchor="t"/>
          <a:lstStyle>
            <a:lvl1pPr marL="0" indent="0" algn="ctr">
              <a:buNone/>
              <a:defRPr sz="1400" b="0">
                <a:latin typeface="Microsoft YaHei" charset="0"/>
                <a:ea typeface="Microsoft YaHei" charset="0"/>
                <a:cs typeface="Microsoft YaHei" charset="0"/>
              </a:defRPr>
            </a:lvl1pPr>
          </a:lstStyle>
          <a:p>
            <a:pPr lvl="0"/>
            <a:endParaRPr kumimoji="1" lang="zh-CN" altLang="en-US" dirty="0"/>
          </a:p>
        </p:txBody>
      </p:sp>
      <p:pic>
        <p:nvPicPr>
          <p:cNvPr id="10" name="图片 9">
            <a:extLst>
              <a:ext uri="{FF2B5EF4-FFF2-40B4-BE49-F238E27FC236}">
                <a16:creationId xmlns:a16="http://schemas.microsoft.com/office/drawing/2014/main" id="{A7AE283C-B9BB-40D7-9952-F5918EDBDDEC}"/>
              </a:ext>
            </a:extLst>
          </p:cNvPr>
          <p:cNvPicPr>
            <a:picLocks noChangeAspect="1"/>
          </p:cNvPicPr>
          <p:nvPr userDrawn="1"/>
        </p:nvPicPr>
        <p:blipFill>
          <a:blip r:embed="rId3"/>
          <a:stretch>
            <a:fillRect/>
          </a:stretch>
        </p:blipFill>
        <p:spPr>
          <a:xfrm>
            <a:off x="277244" y="169068"/>
            <a:ext cx="2100786" cy="440532"/>
          </a:xfrm>
          <a:prstGeom prst="rect">
            <a:avLst/>
          </a:prstGeom>
        </p:spPr>
      </p:pic>
    </p:spTree>
    <p:extLst>
      <p:ext uri="{BB962C8B-B14F-4D97-AF65-F5344CB8AC3E}">
        <p14:creationId xmlns:p14="http://schemas.microsoft.com/office/powerpoint/2010/main" val="35270427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目录页_六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p:blipFill>
        <p:spPr>
          <a:xfrm>
            <a:off x="558800" y="4165951"/>
            <a:ext cx="2413000" cy="2413000"/>
          </a:xfrm>
          <a:prstGeom prst="ellipse">
            <a:avLst/>
          </a:prstGeom>
        </p:spPr>
      </p:pic>
      <p:pic>
        <p:nvPicPr>
          <p:cNvPr id="4" name="图片 3"/>
          <p:cNvPicPr>
            <a:picLocks noChangeAspect="1"/>
          </p:cNvPicPr>
          <p:nvPr userDrawn="1"/>
        </p:nvPicPr>
        <p:blipFill rotWithShape="1">
          <a:blip r:embed="rId2"/>
          <a:srcRect l="61489" t="25058" r="12143" b="25081"/>
          <a:stretch/>
        </p:blipFill>
        <p:spPr>
          <a:xfrm>
            <a:off x="7378700" y="203200"/>
            <a:ext cx="4419600" cy="4419600"/>
          </a:xfrm>
          <a:prstGeom prst="ellipse">
            <a:avLst/>
          </a:prstGeom>
        </p:spPr>
      </p:pic>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Microsoft YaHei" charset="0"/>
                <a:ea typeface="Microsoft YaHei" charset="0"/>
                <a:cs typeface="Microsoft YaHei" charset="0"/>
              </a:defRPr>
            </a:lvl1pPr>
          </a:lstStyle>
          <a:p>
            <a:pPr lvl="0"/>
            <a:r>
              <a:rPr kumimoji="1" lang="zh-CN" altLang="en-US" dirty="0"/>
              <a:t>目录</a:t>
            </a:r>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Microsoft YaHei" charset="0"/>
                <a:ea typeface="Microsoft YaHei" charset="0"/>
                <a:cs typeface="Microsoft YaHei" charset="0"/>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a:defRPr kumimoji="1" lang="zh-CN" altLang="en-US" sz="1400" b="0" dirty="0">
                <a:latin typeface="Microsoft YaHei" charset="0"/>
                <a:ea typeface="Microsoft YaHei" charset="0"/>
                <a:cs typeface="Microsoft YaHei" charset="0"/>
              </a:defRPr>
            </a:lvl1pPr>
          </a:lstStyle>
          <a:p>
            <a:pPr marL="0" lvl="0" indent="0" algn="ctr">
              <a:lnSpc>
                <a:spcPct val="130000"/>
              </a:lnSpc>
              <a:buNone/>
            </a:pPr>
            <a:endParaRPr kumimoji="1" lang="zh-CN" altLang="en-US" dirty="0"/>
          </a:p>
        </p:txBody>
      </p:sp>
      <p:sp>
        <p:nvSpPr>
          <p:cNvPr id="7" name="文本占位符 6"/>
          <p:cNvSpPr>
            <a:spLocks noGrp="1"/>
          </p:cNvSpPr>
          <p:nvPr>
            <p:ph type="body" sz="quarter" idx="14" hasCustomPrompt="1"/>
          </p:nvPr>
        </p:nvSpPr>
        <p:spPr>
          <a:xfrm>
            <a:off x="558800" y="4167324"/>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558799" y="4622800"/>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8" name="文本占位符 6"/>
          <p:cNvSpPr>
            <a:spLocks noGrp="1"/>
          </p:cNvSpPr>
          <p:nvPr>
            <p:ph type="body" sz="quarter" idx="16" hasCustomPrompt="1"/>
          </p:nvPr>
        </p:nvSpPr>
        <p:spPr>
          <a:xfrm>
            <a:off x="2408797"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9" name="文本占位符 6"/>
          <p:cNvSpPr>
            <a:spLocks noGrp="1"/>
          </p:cNvSpPr>
          <p:nvPr>
            <p:ph type="body" sz="quarter" idx="17" hasCustomPrompt="1"/>
          </p:nvPr>
        </p:nvSpPr>
        <p:spPr>
          <a:xfrm>
            <a:off x="2408797"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0" name="文本占位符 6"/>
          <p:cNvSpPr>
            <a:spLocks noGrp="1"/>
          </p:cNvSpPr>
          <p:nvPr>
            <p:ph type="body" sz="quarter" idx="18" hasCustomPrompt="1"/>
          </p:nvPr>
        </p:nvSpPr>
        <p:spPr>
          <a:xfrm>
            <a:off x="4258794"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1" name="文本占位符 6"/>
          <p:cNvSpPr>
            <a:spLocks noGrp="1"/>
          </p:cNvSpPr>
          <p:nvPr>
            <p:ph type="body" sz="quarter" idx="19" hasCustomPrompt="1"/>
          </p:nvPr>
        </p:nvSpPr>
        <p:spPr>
          <a:xfrm>
            <a:off x="4258794"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2" name="文本占位符 6"/>
          <p:cNvSpPr>
            <a:spLocks noGrp="1"/>
          </p:cNvSpPr>
          <p:nvPr>
            <p:ph type="body" sz="quarter" idx="20" hasCustomPrompt="1"/>
          </p:nvPr>
        </p:nvSpPr>
        <p:spPr>
          <a:xfrm>
            <a:off x="7958788" y="4167324"/>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3" name="文本占位符 6"/>
          <p:cNvSpPr>
            <a:spLocks noGrp="1"/>
          </p:cNvSpPr>
          <p:nvPr>
            <p:ph type="body" sz="quarter" idx="21" hasCustomPrompt="1"/>
          </p:nvPr>
        </p:nvSpPr>
        <p:spPr>
          <a:xfrm>
            <a:off x="7954761" y="4622800"/>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4" name="文本占位符 6"/>
          <p:cNvSpPr>
            <a:spLocks noGrp="1"/>
          </p:cNvSpPr>
          <p:nvPr>
            <p:ph type="body" sz="quarter" idx="22" hasCustomPrompt="1"/>
          </p:nvPr>
        </p:nvSpPr>
        <p:spPr>
          <a:xfrm>
            <a:off x="9808784"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5" name="文本占位符 6"/>
          <p:cNvSpPr>
            <a:spLocks noGrp="1"/>
          </p:cNvSpPr>
          <p:nvPr>
            <p:ph type="body" sz="quarter" idx="23" hasCustomPrompt="1"/>
          </p:nvPr>
        </p:nvSpPr>
        <p:spPr>
          <a:xfrm>
            <a:off x="9808783"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6" name="文本占位符 6"/>
          <p:cNvSpPr>
            <a:spLocks noGrp="1"/>
          </p:cNvSpPr>
          <p:nvPr>
            <p:ph type="body" sz="quarter" idx="24" hasCustomPrompt="1"/>
          </p:nvPr>
        </p:nvSpPr>
        <p:spPr>
          <a:xfrm>
            <a:off x="6108791"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7" name="文本占位符 6"/>
          <p:cNvSpPr>
            <a:spLocks noGrp="1"/>
          </p:cNvSpPr>
          <p:nvPr>
            <p:ph type="body" sz="quarter" idx="25" hasCustomPrompt="1"/>
          </p:nvPr>
        </p:nvSpPr>
        <p:spPr>
          <a:xfrm>
            <a:off x="6108791"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pic>
        <p:nvPicPr>
          <p:cNvPr id="29" name="图片 28">
            <a:extLst>
              <a:ext uri="{FF2B5EF4-FFF2-40B4-BE49-F238E27FC236}">
                <a16:creationId xmlns:a16="http://schemas.microsoft.com/office/drawing/2014/main" id="{617B9982-E3E4-48F5-A5C2-D27482E0B2FA}"/>
              </a:ext>
            </a:extLst>
          </p:cNvPr>
          <p:cNvPicPr>
            <a:picLocks noChangeAspect="1"/>
          </p:cNvPicPr>
          <p:nvPr userDrawn="1"/>
        </p:nvPicPr>
        <p:blipFill>
          <a:blip r:embed="rId3"/>
          <a:stretch>
            <a:fillRect/>
          </a:stretch>
        </p:blipFill>
        <p:spPr>
          <a:xfrm>
            <a:off x="277244" y="169068"/>
            <a:ext cx="2100786" cy="440532"/>
          </a:xfrm>
          <a:prstGeom prst="rect">
            <a:avLst/>
          </a:prstGeom>
        </p:spPr>
      </p:pic>
    </p:spTree>
    <p:extLst>
      <p:ext uri="{BB962C8B-B14F-4D97-AF65-F5344CB8AC3E}">
        <p14:creationId xmlns:p14="http://schemas.microsoft.com/office/powerpoint/2010/main" val="3203662664"/>
      </p:ext>
    </p:extLst>
  </p:cSld>
  <p:clrMapOvr>
    <a:masterClrMapping/>
  </p:clrMapOvr>
  <p:extLst>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副标题页">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p:blipFill>
        <p:spPr>
          <a:xfrm>
            <a:off x="3882314" y="1181451"/>
            <a:ext cx="4495104" cy="4495104"/>
          </a:xfrm>
          <a:prstGeom prst="ellipse">
            <a:avLst/>
          </a:prstGeom>
        </p:spPr>
      </p:pic>
      <p:sp>
        <p:nvSpPr>
          <p:cNvPr id="5" name="文本占位符 7"/>
          <p:cNvSpPr>
            <a:spLocks noGrp="1"/>
          </p:cNvSpPr>
          <p:nvPr>
            <p:ph type="body" sz="quarter" idx="11"/>
          </p:nvPr>
        </p:nvSpPr>
        <p:spPr>
          <a:xfrm>
            <a:off x="2326105" y="2470485"/>
            <a:ext cx="7539792" cy="1074822"/>
          </a:xfrm>
          <a:prstGeom prst="rect">
            <a:avLst/>
          </a:prstGeom>
          <a:ln w="12700" cmpd="sng">
            <a:noFill/>
          </a:ln>
        </p:spPr>
        <p:txBody>
          <a:bodyPr vert="horz" anchor="ctr"/>
          <a:lstStyle>
            <a:lvl1pPr marL="0" indent="0" algn="ctr">
              <a:buNone/>
              <a:defRPr sz="6000" b="1">
                <a:latin typeface="Microsoft YaHei" charset="0"/>
                <a:ea typeface="Microsoft YaHei" charset="0"/>
                <a:cs typeface="Microsoft YaHei" charset="0"/>
              </a:defRPr>
            </a:lvl1pPr>
          </a:lstStyle>
          <a:p>
            <a:pPr lvl="0"/>
            <a:endParaRPr kumimoji="1" lang="zh-CN" altLang="en-US" dirty="0"/>
          </a:p>
        </p:txBody>
      </p:sp>
      <p:sp>
        <p:nvSpPr>
          <p:cNvPr id="6" name="文本占位符 7"/>
          <p:cNvSpPr>
            <a:spLocks noGrp="1"/>
          </p:cNvSpPr>
          <p:nvPr>
            <p:ph type="body" sz="quarter" idx="12"/>
          </p:nvPr>
        </p:nvSpPr>
        <p:spPr>
          <a:xfrm>
            <a:off x="2326105" y="3545305"/>
            <a:ext cx="7539792" cy="707725"/>
          </a:xfrm>
          <a:prstGeom prst="rect">
            <a:avLst/>
          </a:prstGeom>
          <a:ln w="12700" cmpd="sng">
            <a:noFill/>
          </a:ln>
        </p:spPr>
        <p:txBody>
          <a:bodyPr vert="horz" anchor="ctr"/>
          <a:lstStyle>
            <a:lvl1pPr marL="0" indent="0" algn="ctr">
              <a:buNone/>
              <a:defRPr sz="4400" b="0">
                <a:latin typeface="Microsoft YaHei" charset="0"/>
                <a:ea typeface="Microsoft YaHei" charset="0"/>
                <a:cs typeface="Microsoft YaHei" charset="0"/>
              </a:defRPr>
            </a:lvl1pPr>
          </a:lstStyle>
          <a:p>
            <a:pPr lvl="0"/>
            <a:endParaRPr kumimoji="1" lang="zh-CN" altLang="en-US" dirty="0"/>
          </a:p>
        </p:txBody>
      </p:sp>
      <p:pic>
        <p:nvPicPr>
          <p:cNvPr id="9" name="图片 8">
            <a:extLst>
              <a:ext uri="{FF2B5EF4-FFF2-40B4-BE49-F238E27FC236}">
                <a16:creationId xmlns:a16="http://schemas.microsoft.com/office/drawing/2014/main" id="{54000CB4-A783-4A49-A96A-4648F9EF5744}"/>
              </a:ext>
            </a:extLst>
          </p:cNvPr>
          <p:cNvPicPr>
            <a:picLocks noChangeAspect="1"/>
          </p:cNvPicPr>
          <p:nvPr userDrawn="1"/>
        </p:nvPicPr>
        <p:blipFill>
          <a:blip r:embed="rId3"/>
          <a:stretch>
            <a:fillRect/>
          </a:stretch>
        </p:blipFill>
        <p:spPr>
          <a:xfrm>
            <a:off x="277244" y="169068"/>
            <a:ext cx="2100786" cy="440532"/>
          </a:xfrm>
          <a:prstGeom prst="rect">
            <a:avLst/>
          </a:prstGeom>
        </p:spPr>
      </p:pic>
      <p:sp>
        <p:nvSpPr>
          <p:cNvPr id="7" name="矩形 6">
            <a:extLst>
              <a:ext uri="{FF2B5EF4-FFF2-40B4-BE49-F238E27FC236}">
                <a16:creationId xmlns:a16="http://schemas.microsoft.com/office/drawing/2014/main" id="{F23B0C43-D98B-4CF6-88E5-54C6D808E13A}"/>
              </a:ext>
            </a:extLst>
          </p:cNvPr>
          <p:cNvSpPr/>
          <p:nvPr userDrawn="1"/>
        </p:nvSpPr>
        <p:spPr>
          <a:xfrm>
            <a:off x="-57754" y="1181451"/>
            <a:ext cx="12307508" cy="5702360"/>
          </a:xfrm>
          <a:prstGeom prst="rect">
            <a:avLst/>
          </a:prstGeom>
          <a:blipFill dpi="0" rotWithShape="1">
            <a:blip r:embed="rId4">
              <a:alphaModFix amt="1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253207672"/>
      </p:ext>
    </p:extLst>
  </p:cSld>
  <p:clrMapOvr>
    <a:masterClrMapping/>
  </p:clrMapOvr>
  <p:extLst>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副标题页">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p:blipFill>
        <p:spPr>
          <a:xfrm>
            <a:off x="3882314" y="1181451"/>
            <a:ext cx="4495104" cy="4495104"/>
          </a:xfrm>
          <a:prstGeom prst="ellipse">
            <a:avLst/>
          </a:prstGeom>
        </p:spPr>
      </p:pic>
      <p:sp>
        <p:nvSpPr>
          <p:cNvPr id="5" name="文本占位符 7"/>
          <p:cNvSpPr>
            <a:spLocks noGrp="1"/>
          </p:cNvSpPr>
          <p:nvPr>
            <p:ph type="body" sz="quarter" idx="11"/>
          </p:nvPr>
        </p:nvSpPr>
        <p:spPr>
          <a:xfrm>
            <a:off x="2326105" y="2470485"/>
            <a:ext cx="7539792" cy="1074822"/>
          </a:xfrm>
          <a:prstGeom prst="rect">
            <a:avLst/>
          </a:prstGeom>
          <a:ln w="12700" cmpd="sng">
            <a:noFill/>
          </a:ln>
        </p:spPr>
        <p:txBody>
          <a:bodyPr vert="horz" anchor="ctr"/>
          <a:lstStyle>
            <a:lvl1pPr marL="0" indent="0" algn="ctr">
              <a:buNone/>
              <a:defRPr sz="6000" b="1">
                <a:latin typeface="Microsoft YaHei" charset="0"/>
                <a:ea typeface="Microsoft YaHei" charset="0"/>
                <a:cs typeface="Microsoft YaHei" charset="0"/>
              </a:defRPr>
            </a:lvl1pPr>
          </a:lstStyle>
          <a:p>
            <a:pPr lvl="0"/>
            <a:endParaRPr kumimoji="1" lang="zh-CN" altLang="en-US" dirty="0"/>
          </a:p>
        </p:txBody>
      </p:sp>
      <p:sp>
        <p:nvSpPr>
          <p:cNvPr id="6" name="文本占位符 7"/>
          <p:cNvSpPr>
            <a:spLocks noGrp="1"/>
          </p:cNvSpPr>
          <p:nvPr>
            <p:ph type="body" sz="quarter" idx="12"/>
          </p:nvPr>
        </p:nvSpPr>
        <p:spPr>
          <a:xfrm>
            <a:off x="2326105" y="3545305"/>
            <a:ext cx="7539792" cy="707725"/>
          </a:xfrm>
          <a:prstGeom prst="rect">
            <a:avLst/>
          </a:prstGeom>
          <a:ln w="12700" cmpd="sng">
            <a:noFill/>
          </a:ln>
        </p:spPr>
        <p:txBody>
          <a:bodyPr vert="horz" anchor="ctr"/>
          <a:lstStyle>
            <a:lvl1pPr marL="0" indent="0" algn="ctr">
              <a:buNone/>
              <a:defRPr sz="4400" b="0">
                <a:latin typeface="Microsoft YaHei" charset="0"/>
                <a:ea typeface="Microsoft YaHei" charset="0"/>
                <a:cs typeface="Microsoft YaHei" charset="0"/>
              </a:defRPr>
            </a:lvl1pPr>
          </a:lstStyle>
          <a:p>
            <a:pPr lvl="0"/>
            <a:endParaRPr kumimoji="1" lang="zh-CN" altLang="en-US" dirty="0"/>
          </a:p>
        </p:txBody>
      </p:sp>
      <p:pic>
        <p:nvPicPr>
          <p:cNvPr id="9" name="图片 8">
            <a:extLst>
              <a:ext uri="{FF2B5EF4-FFF2-40B4-BE49-F238E27FC236}">
                <a16:creationId xmlns:a16="http://schemas.microsoft.com/office/drawing/2014/main" id="{54000CB4-A783-4A49-A96A-4648F9EF5744}"/>
              </a:ext>
            </a:extLst>
          </p:cNvPr>
          <p:cNvPicPr>
            <a:picLocks noChangeAspect="1"/>
          </p:cNvPicPr>
          <p:nvPr userDrawn="1"/>
        </p:nvPicPr>
        <p:blipFill>
          <a:blip r:embed="rId3"/>
          <a:stretch>
            <a:fillRect/>
          </a:stretch>
        </p:blipFill>
        <p:spPr>
          <a:xfrm>
            <a:off x="277244" y="169068"/>
            <a:ext cx="2100786" cy="440532"/>
          </a:xfrm>
          <a:prstGeom prst="rect">
            <a:avLst/>
          </a:prstGeom>
        </p:spPr>
      </p:pic>
    </p:spTree>
    <p:extLst>
      <p:ext uri="{BB962C8B-B14F-4D97-AF65-F5344CB8AC3E}">
        <p14:creationId xmlns:p14="http://schemas.microsoft.com/office/powerpoint/2010/main" val="4005622404"/>
      </p:ext>
    </p:extLst>
  </p:cSld>
  <p:clrMapOvr>
    <a:masterClrMapping/>
  </p:clrMapOvr>
  <p:extLst>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t="15838" r="78197" b="16675"/>
          <a:stretch/>
        </p:blipFill>
        <p:spPr>
          <a:xfrm>
            <a:off x="8015258" y="-12700"/>
            <a:ext cx="4189442" cy="6858000"/>
          </a:xfrm>
          <a:prstGeom prst="rect">
            <a:avLst/>
          </a:prstGeom>
        </p:spPr>
      </p:pic>
      <p:sp>
        <p:nvSpPr>
          <p:cNvPr id="4"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2" name="矩形 1">
            <a:extLst>
              <a:ext uri="{FF2B5EF4-FFF2-40B4-BE49-F238E27FC236}">
                <a16:creationId xmlns:a16="http://schemas.microsoft.com/office/drawing/2014/main" id="{352379F9-F01D-45F7-A601-E30FEEFD5C9E}"/>
              </a:ext>
            </a:extLst>
          </p:cNvPr>
          <p:cNvSpPr/>
          <p:nvPr userDrawn="1"/>
        </p:nvSpPr>
        <p:spPr>
          <a:xfrm>
            <a:off x="4934571" y="2267571"/>
            <a:ext cx="2322858" cy="2322858"/>
          </a:xfrm>
          <a:prstGeom prst="rect">
            <a:avLst/>
          </a:prstGeom>
          <a:blipFill dpi="0" rotWithShape="1">
            <a:blip r:embed="rId3">
              <a:alphaModFix amt="2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a:extLst>
              <a:ext uri="{FF2B5EF4-FFF2-40B4-BE49-F238E27FC236}">
                <a16:creationId xmlns:a16="http://schemas.microsoft.com/office/drawing/2014/main" id="{5AB2B5BA-322E-4D0C-87FF-93FF9BD52BB5}"/>
              </a:ext>
            </a:extLst>
          </p:cNvPr>
          <p:cNvPicPr>
            <a:picLocks noChangeAspect="1"/>
          </p:cNvPicPr>
          <p:nvPr userDrawn="1"/>
        </p:nvPicPr>
        <p:blipFill>
          <a:blip r:embed="rId4"/>
          <a:stretch>
            <a:fillRect/>
          </a:stretch>
        </p:blipFill>
        <p:spPr>
          <a:xfrm>
            <a:off x="9755073" y="6265068"/>
            <a:ext cx="2100786" cy="440532"/>
          </a:xfrm>
          <a:prstGeom prst="rect">
            <a:avLst/>
          </a:prstGeom>
        </p:spPr>
      </p:pic>
    </p:spTree>
    <p:extLst>
      <p:ext uri="{BB962C8B-B14F-4D97-AF65-F5344CB8AC3E}">
        <p14:creationId xmlns:p14="http://schemas.microsoft.com/office/powerpoint/2010/main" val="1414647625"/>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2"/>
          <a:srcRect t="15838" r="78197" b="16675"/>
          <a:stretch/>
        </p:blipFill>
        <p:spPr>
          <a:xfrm flipH="1">
            <a:off x="0" y="-12700"/>
            <a:ext cx="4189442" cy="6858000"/>
          </a:xfrm>
          <a:prstGeom prst="rect">
            <a:avLst/>
          </a:prstGeom>
        </p:spPr>
      </p:pic>
      <p:sp>
        <p:nvSpPr>
          <p:cNvPr id="3" name="文本占位符 7"/>
          <p:cNvSpPr>
            <a:spLocks noGrp="1"/>
          </p:cNvSpPr>
          <p:nvPr>
            <p:ph type="body" sz="quarter" idx="10" hasCustomPrompt="1"/>
          </p:nvPr>
        </p:nvSpPr>
        <p:spPr>
          <a:xfrm>
            <a:off x="8583804" y="220133"/>
            <a:ext cx="3303395" cy="389467"/>
          </a:xfrm>
          <a:prstGeom prst="rect">
            <a:avLst/>
          </a:prstGeom>
          <a:ln w="12700" cmpd="sng">
            <a:noFill/>
          </a:ln>
        </p:spPr>
        <p:txBody>
          <a:bodyPr vert="horz" anchor="ctr"/>
          <a:lstStyle>
            <a:lvl1pPr marL="0" indent="0" algn="r">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5" name="矩形 4">
            <a:extLst>
              <a:ext uri="{FF2B5EF4-FFF2-40B4-BE49-F238E27FC236}">
                <a16:creationId xmlns:a16="http://schemas.microsoft.com/office/drawing/2014/main" id="{11B0F3A1-572A-4B3A-9A99-9CAD59FEBC36}"/>
              </a:ext>
            </a:extLst>
          </p:cNvPr>
          <p:cNvSpPr/>
          <p:nvPr userDrawn="1"/>
        </p:nvSpPr>
        <p:spPr>
          <a:xfrm>
            <a:off x="4934571" y="2267571"/>
            <a:ext cx="2322858" cy="2322858"/>
          </a:xfrm>
          <a:prstGeom prst="rect">
            <a:avLst/>
          </a:prstGeom>
          <a:blipFill dpi="0" rotWithShape="1">
            <a:blip r:embed="rId3">
              <a:alphaModFix amt="2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a:extLst>
              <a:ext uri="{FF2B5EF4-FFF2-40B4-BE49-F238E27FC236}">
                <a16:creationId xmlns:a16="http://schemas.microsoft.com/office/drawing/2014/main" id="{011D1CBE-513F-4368-8483-3702832CF498}"/>
              </a:ext>
            </a:extLst>
          </p:cNvPr>
          <p:cNvPicPr>
            <a:picLocks noChangeAspect="1"/>
          </p:cNvPicPr>
          <p:nvPr userDrawn="1"/>
        </p:nvPicPr>
        <p:blipFill>
          <a:blip r:embed="rId4"/>
          <a:stretch>
            <a:fillRect/>
          </a:stretch>
        </p:blipFill>
        <p:spPr>
          <a:xfrm>
            <a:off x="349812" y="6265068"/>
            <a:ext cx="2100786" cy="440532"/>
          </a:xfrm>
          <a:prstGeom prst="rect">
            <a:avLst/>
          </a:prstGeom>
        </p:spPr>
      </p:pic>
    </p:spTree>
    <p:extLst>
      <p:ext uri="{BB962C8B-B14F-4D97-AF65-F5344CB8AC3E}">
        <p14:creationId xmlns:p14="http://schemas.microsoft.com/office/powerpoint/2010/main" val="1046741222"/>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54115" t="20375" r="25555" b="20378"/>
          <a:stretch/>
        </p:blipFill>
        <p:spPr>
          <a:xfrm>
            <a:off x="7739212" y="0"/>
            <a:ext cx="4452788" cy="6862813"/>
          </a:xfrm>
          <a:prstGeom prst="rect">
            <a:avLst/>
          </a:prstGeom>
        </p:spPr>
      </p:pic>
      <p:sp>
        <p:nvSpPr>
          <p:cNvPr id="4"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5" name="矩形 4">
            <a:extLst>
              <a:ext uri="{FF2B5EF4-FFF2-40B4-BE49-F238E27FC236}">
                <a16:creationId xmlns:a16="http://schemas.microsoft.com/office/drawing/2014/main" id="{4FA1CDCA-5607-4EAF-AAC6-6CA8EB3C96F5}"/>
              </a:ext>
            </a:extLst>
          </p:cNvPr>
          <p:cNvSpPr/>
          <p:nvPr userDrawn="1"/>
        </p:nvSpPr>
        <p:spPr>
          <a:xfrm>
            <a:off x="4934571" y="2267571"/>
            <a:ext cx="2322858" cy="2322858"/>
          </a:xfrm>
          <a:prstGeom prst="rect">
            <a:avLst/>
          </a:prstGeom>
          <a:blipFill dpi="0" rotWithShape="1">
            <a:blip r:embed="rId3">
              <a:alphaModFix amt="2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390C2418-A411-4283-9233-2041C0A1EAA1}"/>
              </a:ext>
            </a:extLst>
          </p:cNvPr>
          <p:cNvPicPr>
            <a:picLocks noChangeAspect="1"/>
          </p:cNvPicPr>
          <p:nvPr userDrawn="1"/>
        </p:nvPicPr>
        <p:blipFill>
          <a:blip r:embed="rId4"/>
          <a:stretch>
            <a:fillRect/>
          </a:stretch>
        </p:blipFill>
        <p:spPr>
          <a:xfrm>
            <a:off x="349812" y="6265068"/>
            <a:ext cx="2100786" cy="440532"/>
          </a:xfrm>
          <a:prstGeom prst="rect">
            <a:avLst/>
          </a:prstGeom>
        </p:spPr>
      </p:pic>
    </p:spTree>
    <p:extLst>
      <p:ext uri="{BB962C8B-B14F-4D97-AF65-F5344CB8AC3E}">
        <p14:creationId xmlns:p14="http://schemas.microsoft.com/office/powerpoint/2010/main" val="1896306640"/>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页_4">
    <p:spTree>
      <p:nvGrpSpPr>
        <p:cNvPr id="1" name=""/>
        <p:cNvGrpSpPr/>
        <p:nvPr/>
      </p:nvGrpSpPr>
      <p:grpSpPr>
        <a:xfrm>
          <a:off x="0" y="0"/>
          <a:ext cx="0" cy="0"/>
          <a:chOff x="0" y="0"/>
          <a:chExt cx="0" cy="0"/>
        </a:xfrm>
      </p:grpSpPr>
      <p:sp>
        <p:nvSpPr>
          <p:cNvPr id="5"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a:extLst>
              <a:ext uri="{FF2B5EF4-FFF2-40B4-BE49-F238E27FC236}">
                <a16:creationId xmlns:a16="http://schemas.microsoft.com/office/drawing/2014/main" id="{6663CA8D-D492-49CB-92CD-8F93C02664E4}"/>
              </a:ext>
            </a:extLst>
          </p:cNvPr>
          <p:cNvSpPr/>
          <p:nvPr userDrawn="1"/>
        </p:nvSpPr>
        <p:spPr>
          <a:xfrm>
            <a:off x="4934571" y="2267571"/>
            <a:ext cx="2322858" cy="2322858"/>
          </a:xfrm>
          <a:prstGeom prst="rect">
            <a:avLst/>
          </a:prstGeom>
          <a:blipFill dpi="0" rotWithShape="1">
            <a:blip r:embed="rId2">
              <a:alphaModFix amt="2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2381D81E-E915-44C6-BD82-F97CF9CD4D08}"/>
              </a:ext>
            </a:extLst>
          </p:cNvPr>
          <p:cNvPicPr>
            <a:picLocks noChangeAspect="1"/>
          </p:cNvPicPr>
          <p:nvPr userDrawn="1"/>
        </p:nvPicPr>
        <p:blipFill>
          <a:blip r:embed="rId3"/>
          <a:stretch>
            <a:fillRect/>
          </a:stretch>
        </p:blipFill>
        <p:spPr>
          <a:xfrm>
            <a:off x="9755073" y="6265068"/>
            <a:ext cx="2100786" cy="440532"/>
          </a:xfrm>
          <a:prstGeom prst="rect">
            <a:avLst/>
          </a:prstGeom>
        </p:spPr>
      </p:pic>
    </p:spTree>
    <p:extLst>
      <p:ext uri="{BB962C8B-B14F-4D97-AF65-F5344CB8AC3E}">
        <p14:creationId xmlns:p14="http://schemas.microsoft.com/office/powerpoint/2010/main" val="11117838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内容页_5无底色logo">
    <p:spTree>
      <p:nvGrpSpPr>
        <p:cNvPr id="1" name=""/>
        <p:cNvGrpSpPr/>
        <p:nvPr/>
      </p:nvGrpSpPr>
      <p:grpSpPr>
        <a:xfrm>
          <a:off x="0" y="0"/>
          <a:ext cx="0" cy="0"/>
          <a:chOff x="0" y="0"/>
          <a:chExt cx="0" cy="0"/>
        </a:xfrm>
      </p:grpSpPr>
      <p:sp>
        <p:nvSpPr>
          <p:cNvPr id="5"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pic>
        <p:nvPicPr>
          <p:cNvPr id="4" name="图片 3">
            <a:extLst>
              <a:ext uri="{FF2B5EF4-FFF2-40B4-BE49-F238E27FC236}">
                <a16:creationId xmlns:a16="http://schemas.microsoft.com/office/drawing/2014/main" id="{2381D81E-E915-44C6-BD82-F97CF9CD4D08}"/>
              </a:ext>
            </a:extLst>
          </p:cNvPr>
          <p:cNvPicPr>
            <a:picLocks noChangeAspect="1"/>
          </p:cNvPicPr>
          <p:nvPr userDrawn="1"/>
        </p:nvPicPr>
        <p:blipFill>
          <a:blip r:embed="rId2"/>
          <a:stretch>
            <a:fillRect/>
          </a:stretch>
        </p:blipFill>
        <p:spPr>
          <a:xfrm>
            <a:off x="9755073" y="6265068"/>
            <a:ext cx="2100786" cy="440532"/>
          </a:xfrm>
          <a:prstGeom prst="rect">
            <a:avLst/>
          </a:prstGeom>
        </p:spPr>
      </p:pic>
    </p:spTree>
    <p:extLst>
      <p:ext uri="{BB962C8B-B14F-4D97-AF65-F5344CB8AC3E}">
        <p14:creationId xmlns:p14="http://schemas.microsoft.com/office/powerpoint/2010/main" val="23730325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结尾页">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t="22049" r="54675" b="21936"/>
          <a:stretch/>
        </p:blipFill>
        <p:spPr>
          <a:xfrm>
            <a:off x="849510" y="-12701"/>
            <a:ext cx="10492980" cy="6858001"/>
          </a:xfrm>
          <a:prstGeom prst="rect">
            <a:avLst/>
          </a:prstGeom>
        </p:spPr>
      </p:pic>
      <p:sp>
        <p:nvSpPr>
          <p:cNvPr id="4" name="文本占位符 7"/>
          <p:cNvSpPr>
            <a:spLocks noGrp="1"/>
          </p:cNvSpPr>
          <p:nvPr>
            <p:ph type="body" sz="quarter" idx="10"/>
          </p:nvPr>
        </p:nvSpPr>
        <p:spPr>
          <a:xfrm>
            <a:off x="522697" y="2307026"/>
            <a:ext cx="11146606" cy="937764"/>
          </a:xfrm>
          <a:prstGeom prst="rect">
            <a:avLst/>
          </a:prstGeom>
          <a:ln w="12700" cmpd="sng">
            <a:noFill/>
          </a:ln>
        </p:spPr>
        <p:txBody>
          <a:bodyPr vert="horz" anchor="ctr"/>
          <a:lstStyle>
            <a:lvl1pPr marL="0" indent="0" algn="ctr">
              <a:buNone/>
              <a:defRPr sz="4800" b="1">
                <a:latin typeface="Microsoft YaHei" charset="0"/>
                <a:ea typeface="Microsoft YaHei" charset="0"/>
                <a:cs typeface="Microsoft YaHei" charset="0"/>
              </a:defRPr>
            </a:lvl1pPr>
          </a:lstStyle>
          <a:p>
            <a:pPr lvl="0"/>
            <a:endParaRPr kumimoji="1" lang="zh-CN" altLang="en-US" dirty="0"/>
          </a:p>
        </p:txBody>
      </p:sp>
      <p:sp>
        <p:nvSpPr>
          <p:cNvPr id="9" name="文本占位符 7">
            <a:extLst>
              <a:ext uri="{FF2B5EF4-FFF2-40B4-BE49-F238E27FC236}">
                <a16:creationId xmlns:a16="http://schemas.microsoft.com/office/drawing/2014/main" id="{8A8969F9-A12B-4C1B-89FC-94B4920504F3}"/>
              </a:ext>
            </a:extLst>
          </p:cNvPr>
          <p:cNvSpPr>
            <a:spLocks noGrp="1"/>
          </p:cNvSpPr>
          <p:nvPr>
            <p:ph type="body" sz="quarter" idx="11"/>
          </p:nvPr>
        </p:nvSpPr>
        <p:spPr>
          <a:xfrm>
            <a:off x="3440481" y="3680770"/>
            <a:ext cx="5311038" cy="549890"/>
          </a:xfrm>
          <a:prstGeom prst="rect">
            <a:avLst/>
          </a:prstGeom>
          <a:noFill/>
          <a:ln w="12700" cmpd="sng">
            <a:noFill/>
          </a:ln>
        </p:spPr>
        <p:txBody>
          <a:bodyPr vert="horz" anchor="t"/>
          <a:lstStyle>
            <a:lvl1pPr marL="0" indent="0" algn="ctr">
              <a:buNone/>
              <a:defRPr sz="1400" b="0">
                <a:latin typeface="Microsoft YaHei" charset="0"/>
                <a:ea typeface="Microsoft YaHei" charset="0"/>
                <a:cs typeface="Microsoft YaHei" charset="0"/>
              </a:defRPr>
            </a:lvl1pPr>
          </a:lstStyle>
          <a:p>
            <a:pPr lvl="0"/>
            <a:endParaRPr kumimoji="1" lang="zh-CN" altLang="en-US" dirty="0"/>
          </a:p>
        </p:txBody>
      </p:sp>
      <p:sp>
        <p:nvSpPr>
          <p:cNvPr id="5" name="矩形 4">
            <a:extLst>
              <a:ext uri="{FF2B5EF4-FFF2-40B4-BE49-F238E27FC236}">
                <a16:creationId xmlns:a16="http://schemas.microsoft.com/office/drawing/2014/main" id="{06F7E110-E560-40FF-9915-FFE10C2C73C8}"/>
              </a:ext>
            </a:extLst>
          </p:cNvPr>
          <p:cNvSpPr/>
          <p:nvPr userDrawn="1"/>
        </p:nvSpPr>
        <p:spPr>
          <a:xfrm>
            <a:off x="0" y="1414472"/>
            <a:ext cx="12156460" cy="5632376"/>
          </a:xfrm>
          <a:prstGeom prst="rect">
            <a:avLst/>
          </a:prstGeom>
          <a:blipFill dpi="0" rotWithShape="1">
            <a:blip r:embed="rId3">
              <a:alphaModFix amt="1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0997183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结尾页">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t="22049" r="54675" b="21936"/>
          <a:stretch/>
        </p:blipFill>
        <p:spPr>
          <a:xfrm>
            <a:off x="849510" y="-12701"/>
            <a:ext cx="10492980" cy="6858001"/>
          </a:xfrm>
          <a:prstGeom prst="rect">
            <a:avLst/>
          </a:prstGeom>
        </p:spPr>
      </p:pic>
      <p:sp>
        <p:nvSpPr>
          <p:cNvPr id="4" name="文本占位符 7"/>
          <p:cNvSpPr>
            <a:spLocks noGrp="1"/>
          </p:cNvSpPr>
          <p:nvPr>
            <p:ph type="body" sz="quarter" idx="10"/>
          </p:nvPr>
        </p:nvSpPr>
        <p:spPr>
          <a:xfrm>
            <a:off x="522697" y="2307026"/>
            <a:ext cx="11146606" cy="937764"/>
          </a:xfrm>
          <a:prstGeom prst="rect">
            <a:avLst/>
          </a:prstGeom>
          <a:ln w="12700" cmpd="sng">
            <a:noFill/>
          </a:ln>
        </p:spPr>
        <p:txBody>
          <a:bodyPr vert="horz" anchor="ctr"/>
          <a:lstStyle>
            <a:lvl1pPr marL="0" indent="0" algn="ctr">
              <a:buNone/>
              <a:defRPr sz="4800" b="1">
                <a:latin typeface="Microsoft YaHei" charset="0"/>
                <a:ea typeface="Microsoft YaHei" charset="0"/>
                <a:cs typeface="Microsoft YaHei" charset="0"/>
              </a:defRPr>
            </a:lvl1pPr>
          </a:lstStyle>
          <a:p>
            <a:pPr lvl="0"/>
            <a:endParaRPr kumimoji="1" lang="zh-CN" altLang="en-US" dirty="0"/>
          </a:p>
        </p:txBody>
      </p:sp>
      <p:sp>
        <p:nvSpPr>
          <p:cNvPr id="9" name="文本占位符 7">
            <a:extLst>
              <a:ext uri="{FF2B5EF4-FFF2-40B4-BE49-F238E27FC236}">
                <a16:creationId xmlns:a16="http://schemas.microsoft.com/office/drawing/2014/main" id="{8A8969F9-A12B-4C1B-89FC-94B4920504F3}"/>
              </a:ext>
            </a:extLst>
          </p:cNvPr>
          <p:cNvSpPr>
            <a:spLocks noGrp="1"/>
          </p:cNvSpPr>
          <p:nvPr>
            <p:ph type="body" sz="quarter" idx="11"/>
          </p:nvPr>
        </p:nvSpPr>
        <p:spPr>
          <a:xfrm>
            <a:off x="3440481" y="3680770"/>
            <a:ext cx="5311038" cy="549890"/>
          </a:xfrm>
          <a:prstGeom prst="rect">
            <a:avLst/>
          </a:prstGeom>
          <a:noFill/>
          <a:ln w="12700" cmpd="sng">
            <a:noFill/>
          </a:ln>
        </p:spPr>
        <p:txBody>
          <a:bodyPr vert="horz" anchor="t"/>
          <a:lstStyle>
            <a:lvl1pPr marL="0" indent="0" algn="ctr">
              <a:buNone/>
              <a:defRPr sz="1400" b="0">
                <a:latin typeface="Microsoft YaHei" charset="0"/>
                <a:ea typeface="Microsoft YaHei" charset="0"/>
                <a:cs typeface="Microsoft YaHei" charset="0"/>
              </a:defRPr>
            </a:lvl1pPr>
          </a:lstStyle>
          <a:p>
            <a:pPr lvl="0"/>
            <a:endParaRPr kumimoji="1" lang="zh-CN" altLang="en-US" dirty="0"/>
          </a:p>
        </p:txBody>
      </p:sp>
    </p:spTree>
    <p:extLst>
      <p:ext uri="{BB962C8B-B14F-4D97-AF65-F5344CB8AC3E}">
        <p14:creationId xmlns:p14="http://schemas.microsoft.com/office/powerpoint/2010/main" val="587577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封面页">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t="22049" r="54675" b="21936"/>
          <a:stretch/>
        </p:blipFill>
        <p:spPr>
          <a:xfrm>
            <a:off x="849510" y="-12701"/>
            <a:ext cx="10492980" cy="6858001"/>
          </a:xfrm>
          <a:prstGeom prst="rect">
            <a:avLst/>
          </a:prstGeom>
        </p:spPr>
      </p:pic>
      <p:sp>
        <p:nvSpPr>
          <p:cNvPr id="4" name="文本占位符 7"/>
          <p:cNvSpPr>
            <a:spLocks noGrp="1"/>
          </p:cNvSpPr>
          <p:nvPr>
            <p:ph type="body" sz="quarter" idx="10"/>
          </p:nvPr>
        </p:nvSpPr>
        <p:spPr>
          <a:xfrm>
            <a:off x="522697" y="2307026"/>
            <a:ext cx="11146606" cy="937764"/>
          </a:xfrm>
          <a:prstGeom prst="rect">
            <a:avLst/>
          </a:prstGeom>
          <a:ln w="12700" cmpd="sng">
            <a:noFill/>
          </a:ln>
        </p:spPr>
        <p:txBody>
          <a:bodyPr vert="horz" anchor="ctr"/>
          <a:lstStyle>
            <a:lvl1pPr marL="0" indent="0" algn="ctr">
              <a:buNone/>
              <a:defRPr sz="4800" b="1">
                <a:latin typeface="Microsoft YaHei" charset="0"/>
                <a:ea typeface="Microsoft YaHei" charset="0"/>
                <a:cs typeface="Microsoft YaHei" charset="0"/>
              </a:defRPr>
            </a:lvl1pPr>
          </a:lstStyle>
          <a:p>
            <a:pPr lvl="0"/>
            <a:endParaRPr kumimoji="1" lang="zh-CN" altLang="en-US" dirty="0"/>
          </a:p>
        </p:txBody>
      </p:sp>
      <p:sp>
        <p:nvSpPr>
          <p:cNvPr id="9" name="文本占位符 7">
            <a:extLst>
              <a:ext uri="{FF2B5EF4-FFF2-40B4-BE49-F238E27FC236}">
                <a16:creationId xmlns:a16="http://schemas.microsoft.com/office/drawing/2014/main" id="{8A8969F9-A12B-4C1B-89FC-94B4920504F3}"/>
              </a:ext>
            </a:extLst>
          </p:cNvPr>
          <p:cNvSpPr>
            <a:spLocks noGrp="1"/>
          </p:cNvSpPr>
          <p:nvPr>
            <p:ph type="body" sz="quarter" idx="11"/>
          </p:nvPr>
        </p:nvSpPr>
        <p:spPr>
          <a:xfrm>
            <a:off x="3440481" y="3680770"/>
            <a:ext cx="5311038" cy="549890"/>
          </a:xfrm>
          <a:prstGeom prst="rect">
            <a:avLst/>
          </a:prstGeom>
          <a:noFill/>
          <a:ln w="12700" cmpd="sng">
            <a:noFill/>
          </a:ln>
        </p:spPr>
        <p:txBody>
          <a:bodyPr vert="horz" anchor="t"/>
          <a:lstStyle>
            <a:lvl1pPr marL="0" indent="0" algn="ctr">
              <a:buNone/>
              <a:defRPr sz="1400" b="0">
                <a:latin typeface="Microsoft YaHei" charset="0"/>
                <a:ea typeface="Microsoft YaHei" charset="0"/>
                <a:cs typeface="Microsoft YaHei" charset="0"/>
              </a:defRPr>
            </a:lvl1pPr>
          </a:lstStyle>
          <a:p>
            <a:pPr lvl="0"/>
            <a:endParaRPr kumimoji="1" lang="zh-CN" altLang="en-US" dirty="0"/>
          </a:p>
        </p:txBody>
      </p:sp>
      <p:pic>
        <p:nvPicPr>
          <p:cNvPr id="10" name="图片 9">
            <a:extLst>
              <a:ext uri="{FF2B5EF4-FFF2-40B4-BE49-F238E27FC236}">
                <a16:creationId xmlns:a16="http://schemas.microsoft.com/office/drawing/2014/main" id="{A7AE283C-B9BB-40D7-9952-F5918EDBDDEC}"/>
              </a:ext>
            </a:extLst>
          </p:cNvPr>
          <p:cNvPicPr>
            <a:picLocks noChangeAspect="1"/>
          </p:cNvPicPr>
          <p:nvPr userDrawn="1"/>
        </p:nvPicPr>
        <p:blipFill>
          <a:blip r:embed="rId3"/>
          <a:stretch>
            <a:fillRect/>
          </a:stretch>
        </p:blipFill>
        <p:spPr>
          <a:xfrm>
            <a:off x="277244" y="169068"/>
            <a:ext cx="2100786" cy="440532"/>
          </a:xfrm>
          <a:prstGeom prst="rect">
            <a:avLst/>
          </a:prstGeom>
        </p:spPr>
      </p:pic>
      <p:sp>
        <p:nvSpPr>
          <p:cNvPr id="6" name="矩形 5">
            <a:extLst>
              <a:ext uri="{FF2B5EF4-FFF2-40B4-BE49-F238E27FC236}">
                <a16:creationId xmlns:a16="http://schemas.microsoft.com/office/drawing/2014/main" id="{75F96E54-96F0-4F26-8C62-7F85E36943EC}"/>
              </a:ext>
            </a:extLst>
          </p:cNvPr>
          <p:cNvSpPr/>
          <p:nvPr userDrawn="1"/>
        </p:nvSpPr>
        <p:spPr>
          <a:xfrm>
            <a:off x="-57754" y="1181451"/>
            <a:ext cx="12307508" cy="5702360"/>
          </a:xfrm>
          <a:prstGeom prst="rect">
            <a:avLst/>
          </a:prstGeom>
          <a:blipFill dpi="0" rotWithShape="1">
            <a:blip r:embed="rId4">
              <a:alphaModFix amt="1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3990052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0531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三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p:blipFill>
        <p:spPr>
          <a:xfrm>
            <a:off x="558800" y="4165951"/>
            <a:ext cx="2413000" cy="2413000"/>
          </a:xfrm>
          <a:prstGeom prst="ellipse">
            <a:avLst/>
          </a:prstGeom>
        </p:spPr>
      </p:pic>
      <p:pic>
        <p:nvPicPr>
          <p:cNvPr id="4" name="图片 3"/>
          <p:cNvPicPr>
            <a:picLocks noChangeAspect="1"/>
          </p:cNvPicPr>
          <p:nvPr userDrawn="1"/>
        </p:nvPicPr>
        <p:blipFill rotWithShape="1">
          <a:blip r:embed="rId2"/>
          <a:srcRect l="61489" t="25058" r="12143" b="25081"/>
          <a:stretch/>
        </p:blipFill>
        <p:spPr>
          <a:xfrm>
            <a:off x="7378700" y="203200"/>
            <a:ext cx="4419600" cy="4419600"/>
          </a:xfrm>
          <a:prstGeom prst="ellipse">
            <a:avLst/>
          </a:prstGeom>
        </p:spPr>
      </p:pic>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Microsoft YaHei" charset="0"/>
                <a:ea typeface="Microsoft YaHei" charset="0"/>
                <a:cs typeface="Microsoft YaHei" charset="0"/>
              </a:defRPr>
            </a:lvl1pPr>
          </a:lstStyle>
          <a:p>
            <a:pPr lvl="0"/>
            <a:r>
              <a:rPr kumimoji="1" lang="zh-CN" altLang="en-US" dirty="0"/>
              <a:t>目录</a:t>
            </a:r>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Microsoft YaHei" charset="0"/>
                <a:ea typeface="Microsoft YaHei" charset="0"/>
                <a:cs typeface="Microsoft YaHei" charset="0"/>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a:defRPr kumimoji="1" lang="zh-CN" altLang="en-US" sz="1400" b="0" dirty="0">
                <a:latin typeface="Microsoft YaHei" charset="0"/>
                <a:ea typeface="Microsoft YaHei" charset="0"/>
                <a:cs typeface="Microsoft YaHei" charset="0"/>
              </a:defRPr>
            </a:lvl1pPr>
          </a:lstStyle>
          <a:p>
            <a:pPr marL="0" lvl="0" indent="0" algn="ctr">
              <a:lnSpc>
                <a:spcPct val="130000"/>
              </a:lnSpc>
              <a:buNone/>
            </a:pPr>
            <a:endParaRPr kumimoji="1" lang="zh-CN" altLang="en-US" dirty="0"/>
          </a:p>
        </p:txBody>
      </p:sp>
      <p:sp>
        <p:nvSpPr>
          <p:cNvPr id="7" name="文本占位符 6"/>
          <p:cNvSpPr>
            <a:spLocks noGrp="1"/>
          </p:cNvSpPr>
          <p:nvPr>
            <p:ph type="body" sz="quarter" idx="14" hasCustomPrompt="1"/>
          </p:nvPr>
        </p:nvSpPr>
        <p:spPr>
          <a:xfrm>
            <a:off x="1459832"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1459831"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9" name="文本占位符 6"/>
          <p:cNvSpPr>
            <a:spLocks noGrp="1"/>
          </p:cNvSpPr>
          <p:nvPr>
            <p:ph type="body" sz="quarter" idx="16" hasCustomPrompt="1"/>
          </p:nvPr>
        </p:nvSpPr>
        <p:spPr>
          <a:xfrm>
            <a:off x="8433254"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0" name="文本占位符 6"/>
          <p:cNvSpPr>
            <a:spLocks noGrp="1"/>
          </p:cNvSpPr>
          <p:nvPr>
            <p:ph type="body" sz="quarter" idx="17" hasCustomPrompt="1"/>
          </p:nvPr>
        </p:nvSpPr>
        <p:spPr>
          <a:xfrm>
            <a:off x="8433253"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1" name="文本占位符 6"/>
          <p:cNvSpPr>
            <a:spLocks noGrp="1"/>
          </p:cNvSpPr>
          <p:nvPr>
            <p:ph type="body" sz="quarter" idx="18" hasCustomPrompt="1"/>
          </p:nvPr>
        </p:nvSpPr>
        <p:spPr>
          <a:xfrm>
            <a:off x="4946542"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2" name="文本占位符 6"/>
          <p:cNvSpPr>
            <a:spLocks noGrp="1"/>
          </p:cNvSpPr>
          <p:nvPr>
            <p:ph type="body" sz="quarter" idx="19" hasCustomPrompt="1"/>
          </p:nvPr>
        </p:nvSpPr>
        <p:spPr>
          <a:xfrm>
            <a:off x="4946541"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pic>
        <p:nvPicPr>
          <p:cNvPr id="14" name="图片 13">
            <a:extLst>
              <a:ext uri="{FF2B5EF4-FFF2-40B4-BE49-F238E27FC236}">
                <a16:creationId xmlns:a16="http://schemas.microsoft.com/office/drawing/2014/main" id="{13420B4D-3416-43AD-8232-073A814D49AE}"/>
              </a:ext>
            </a:extLst>
          </p:cNvPr>
          <p:cNvPicPr>
            <a:picLocks noChangeAspect="1"/>
          </p:cNvPicPr>
          <p:nvPr userDrawn="1"/>
        </p:nvPicPr>
        <p:blipFill>
          <a:blip r:embed="rId3"/>
          <a:stretch>
            <a:fillRect/>
          </a:stretch>
        </p:blipFill>
        <p:spPr>
          <a:xfrm>
            <a:off x="277244" y="169068"/>
            <a:ext cx="2100786" cy="440532"/>
          </a:xfrm>
          <a:prstGeom prst="rect">
            <a:avLst/>
          </a:prstGeom>
        </p:spPr>
      </p:pic>
      <p:sp>
        <p:nvSpPr>
          <p:cNvPr id="15" name="矩形 14">
            <a:extLst>
              <a:ext uri="{FF2B5EF4-FFF2-40B4-BE49-F238E27FC236}">
                <a16:creationId xmlns:a16="http://schemas.microsoft.com/office/drawing/2014/main" id="{B7F0A93E-0003-46C8-8CBB-D3D667440B4F}"/>
              </a:ext>
            </a:extLst>
          </p:cNvPr>
          <p:cNvSpPr/>
          <p:nvPr userDrawn="1"/>
        </p:nvSpPr>
        <p:spPr>
          <a:xfrm>
            <a:off x="5559065" y="3226871"/>
            <a:ext cx="6638166" cy="3799836"/>
          </a:xfrm>
          <a:prstGeom prst="rect">
            <a:avLst/>
          </a:prstGeom>
          <a:blipFill>
            <a:blip r:embed="rId4">
              <a:alphaModFix amt="27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82085273"/>
      </p:ext>
    </p:extLst>
  </p:cSld>
  <p:clrMapOvr>
    <a:masterClrMapping/>
  </p:clrMapOvr>
  <p:extLst>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目录页_三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p:blipFill>
        <p:spPr>
          <a:xfrm>
            <a:off x="558800" y="4165951"/>
            <a:ext cx="2413000" cy="2413000"/>
          </a:xfrm>
          <a:prstGeom prst="ellipse">
            <a:avLst/>
          </a:prstGeom>
        </p:spPr>
      </p:pic>
      <p:pic>
        <p:nvPicPr>
          <p:cNvPr id="4" name="图片 3"/>
          <p:cNvPicPr>
            <a:picLocks noChangeAspect="1"/>
          </p:cNvPicPr>
          <p:nvPr userDrawn="1"/>
        </p:nvPicPr>
        <p:blipFill rotWithShape="1">
          <a:blip r:embed="rId2"/>
          <a:srcRect l="61489" t="25058" r="12143" b="25081"/>
          <a:stretch/>
        </p:blipFill>
        <p:spPr>
          <a:xfrm>
            <a:off x="7378700" y="203200"/>
            <a:ext cx="4419600" cy="4419600"/>
          </a:xfrm>
          <a:prstGeom prst="ellipse">
            <a:avLst/>
          </a:prstGeom>
        </p:spPr>
      </p:pic>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Microsoft YaHei" charset="0"/>
                <a:ea typeface="Microsoft YaHei" charset="0"/>
                <a:cs typeface="Microsoft YaHei" charset="0"/>
              </a:defRPr>
            </a:lvl1pPr>
          </a:lstStyle>
          <a:p>
            <a:pPr lvl="0"/>
            <a:r>
              <a:rPr kumimoji="1" lang="zh-CN" altLang="en-US" dirty="0"/>
              <a:t>目录</a:t>
            </a:r>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Microsoft YaHei" charset="0"/>
                <a:ea typeface="Microsoft YaHei" charset="0"/>
                <a:cs typeface="Microsoft YaHei" charset="0"/>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a:defRPr kumimoji="1" lang="zh-CN" altLang="en-US" sz="1400" b="0" dirty="0">
                <a:latin typeface="Microsoft YaHei" charset="0"/>
                <a:ea typeface="Microsoft YaHei" charset="0"/>
                <a:cs typeface="Microsoft YaHei" charset="0"/>
              </a:defRPr>
            </a:lvl1pPr>
          </a:lstStyle>
          <a:p>
            <a:pPr marL="0" lvl="0" indent="0" algn="ctr">
              <a:lnSpc>
                <a:spcPct val="130000"/>
              </a:lnSpc>
              <a:buNone/>
            </a:pPr>
            <a:endParaRPr kumimoji="1" lang="zh-CN" altLang="en-US" dirty="0"/>
          </a:p>
        </p:txBody>
      </p:sp>
      <p:sp>
        <p:nvSpPr>
          <p:cNvPr id="7" name="文本占位符 6"/>
          <p:cNvSpPr>
            <a:spLocks noGrp="1"/>
          </p:cNvSpPr>
          <p:nvPr>
            <p:ph type="body" sz="quarter" idx="14" hasCustomPrompt="1"/>
          </p:nvPr>
        </p:nvSpPr>
        <p:spPr>
          <a:xfrm>
            <a:off x="1459832"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1459831"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9" name="文本占位符 6"/>
          <p:cNvSpPr>
            <a:spLocks noGrp="1"/>
          </p:cNvSpPr>
          <p:nvPr>
            <p:ph type="body" sz="quarter" idx="16" hasCustomPrompt="1"/>
          </p:nvPr>
        </p:nvSpPr>
        <p:spPr>
          <a:xfrm>
            <a:off x="8433254"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0" name="文本占位符 6"/>
          <p:cNvSpPr>
            <a:spLocks noGrp="1"/>
          </p:cNvSpPr>
          <p:nvPr>
            <p:ph type="body" sz="quarter" idx="17" hasCustomPrompt="1"/>
          </p:nvPr>
        </p:nvSpPr>
        <p:spPr>
          <a:xfrm>
            <a:off x="8433253"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1" name="文本占位符 6"/>
          <p:cNvSpPr>
            <a:spLocks noGrp="1"/>
          </p:cNvSpPr>
          <p:nvPr>
            <p:ph type="body" sz="quarter" idx="18" hasCustomPrompt="1"/>
          </p:nvPr>
        </p:nvSpPr>
        <p:spPr>
          <a:xfrm>
            <a:off x="4946542"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2" name="文本占位符 6"/>
          <p:cNvSpPr>
            <a:spLocks noGrp="1"/>
          </p:cNvSpPr>
          <p:nvPr>
            <p:ph type="body" sz="quarter" idx="19" hasCustomPrompt="1"/>
          </p:nvPr>
        </p:nvSpPr>
        <p:spPr>
          <a:xfrm>
            <a:off x="4946541"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pic>
        <p:nvPicPr>
          <p:cNvPr id="14" name="图片 13">
            <a:extLst>
              <a:ext uri="{FF2B5EF4-FFF2-40B4-BE49-F238E27FC236}">
                <a16:creationId xmlns:a16="http://schemas.microsoft.com/office/drawing/2014/main" id="{13420B4D-3416-43AD-8232-073A814D49AE}"/>
              </a:ext>
            </a:extLst>
          </p:cNvPr>
          <p:cNvPicPr>
            <a:picLocks noChangeAspect="1"/>
          </p:cNvPicPr>
          <p:nvPr userDrawn="1"/>
        </p:nvPicPr>
        <p:blipFill>
          <a:blip r:embed="rId3"/>
          <a:stretch>
            <a:fillRect/>
          </a:stretch>
        </p:blipFill>
        <p:spPr>
          <a:xfrm>
            <a:off x="277244" y="169068"/>
            <a:ext cx="2100786" cy="440532"/>
          </a:xfrm>
          <a:prstGeom prst="rect">
            <a:avLst/>
          </a:prstGeom>
        </p:spPr>
      </p:pic>
    </p:spTree>
    <p:extLst>
      <p:ext uri="{BB962C8B-B14F-4D97-AF65-F5344CB8AC3E}">
        <p14:creationId xmlns:p14="http://schemas.microsoft.com/office/powerpoint/2010/main" val="796690037"/>
      </p:ext>
    </p:extLst>
  </p:cSld>
  <p:clrMapOvr>
    <a:masterClrMapping/>
  </p:clrMapOvr>
  <p:extLst>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四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p:blipFill>
        <p:spPr>
          <a:xfrm>
            <a:off x="558800" y="4165951"/>
            <a:ext cx="2413000" cy="2413000"/>
          </a:xfrm>
          <a:prstGeom prst="ellipse">
            <a:avLst/>
          </a:prstGeom>
        </p:spPr>
      </p:pic>
      <p:pic>
        <p:nvPicPr>
          <p:cNvPr id="4" name="图片 3"/>
          <p:cNvPicPr>
            <a:picLocks noChangeAspect="1"/>
          </p:cNvPicPr>
          <p:nvPr userDrawn="1"/>
        </p:nvPicPr>
        <p:blipFill rotWithShape="1">
          <a:blip r:embed="rId2"/>
          <a:srcRect l="61489" t="25058" r="12143" b="25081"/>
          <a:stretch/>
        </p:blipFill>
        <p:spPr>
          <a:xfrm>
            <a:off x="7378700" y="203200"/>
            <a:ext cx="4419600" cy="4419600"/>
          </a:xfrm>
          <a:prstGeom prst="ellipse">
            <a:avLst/>
          </a:prstGeom>
        </p:spPr>
      </p:pic>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Microsoft YaHei" charset="0"/>
                <a:ea typeface="Microsoft YaHei" charset="0"/>
                <a:cs typeface="Microsoft YaHei" charset="0"/>
              </a:defRPr>
            </a:lvl1pPr>
          </a:lstStyle>
          <a:p>
            <a:pPr lvl="0"/>
            <a:r>
              <a:rPr kumimoji="1" lang="zh-CN" altLang="en-US" dirty="0"/>
              <a:t>目录</a:t>
            </a:r>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Microsoft YaHei" charset="0"/>
                <a:ea typeface="Microsoft YaHei" charset="0"/>
                <a:cs typeface="Microsoft YaHei" charset="0"/>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a:defRPr kumimoji="1" lang="zh-CN" altLang="en-US" sz="1400" b="0" dirty="0">
                <a:latin typeface="Microsoft YaHei" charset="0"/>
                <a:ea typeface="Microsoft YaHei" charset="0"/>
                <a:cs typeface="Microsoft YaHei" charset="0"/>
              </a:defRPr>
            </a:lvl1pPr>
          </a:lstStyle>
          <a:p>
            <a:pPr marL="0" lvl="0" indent="0" algn="ctr">
              <a:lnSpc>
                <a:spcPct val="130000"/>
              </a:lnSpc>
              <a:buNone/>
            </a:pPr>
            <a:endParaRPr kumimoji="1" lang="zh-CN" altLang="en-US" dirty="0"/>
          </a:p>
        </p:txBody>
      </p:sp>
      <p:sp>
        <p:nvSpPr>
          <p:cNvPr id="7" name="文本占位符 6"/>
          <p:cNvSpPr>
            <a:spLocks noGrp="1"/>
          </p:cNvSpPr>
          <p:nvPr>
            <p:ph type="body" sz="quarter" idx="14" hasCustomPrompt="1"/>
          </p:nvPr>
        </p:nvSpPr>
        <p:spPr>
          <a:xfrm>
            <a:off x="579519"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579518"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1" name="文本占位符 6"/>
          <p:cNvSpPr>
            <a:spLocks noGrp="1"/>
          </p:cNvSpPr>
          <p:nvPr>
            <p:ph type="body" sz="quarter" idx="18" hasCustomPrompt="1"/>
          </p:nvPr>
        </p:nvSpPr>
        <p:spPr>
          <a:xfrm>
            <a:off x="3484482"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2" name="文本占位符 6"/>
          <p:cNvSpPr>
            <a:spLocks noGrp="1"/>
          </p:cNvSpPr>
          <p:nvPr>
            <p:ph type="body" sz="quarter" idx="19" hasCustomPrompt="1"/>
          </p:nvPr>
        </p:nvSpPr>
        <p:spPr>
          <a:xfrm>
            <a:off x="3483070"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4" name="文本占位符 6"/>
          <p:cNvSpPr>
            <a:spLocks noGrp="1"/>
          </p:cNvSpPr>
          <p:nvPr>
            <p:ph type="body" sz="quarter" idx="20" hasCustomPrompt="1"/>
          </p:nvPr>
        </p:nvSpPr>
        <p:spPr>
          <a:xfrm>
            <a:off x="6389445" y="417130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5" name="文本占位符 6"/>
          <p:cNvSpPr>
            <a:spLocks noGrp="1"/>
          </p:cNvSpPr>
          <p:nvPr>
            <p:ph type="body" sz="quarter" idx="21" hasCustomPrompt="1"/>
          </p:nvPr>
        </p:nvSpPr>
        <p:spPr>
          <a:xfrm>
            <a:off x="6390855" y="462678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6" name="文本占位符 6"/>
          <p:cNvSpPr>
            <a:spLocks noGrp="1"/>
          </p:cNvSpPr>
          <p:nvPr>
            <p:ph type="body" sz="quarter" idx="22" hasCustomPrompt="1"/>
          </p:nvPr>
        </p:nvSpPr>
        <p:spPr>
          <a:xfrm>
            <a:off x="9294408" y="417130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7" name="文本占位符 6"/>
          <p:cNvSpPr>
            <a:spLocks noGrp="1"/>
          </p:cNvSpPr>
          <p:nvPr>
            <p:ph type="body" sz="quarter" idx="23" hasCustomPrompt="1"/>
          </p:nvPr>
        </p:nvSpPr>
        <p:spPr>
          <a:xfrm>
            <a:off x="9294407" y="462678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pic>
        <p:nvPicPr>
          <p:cNvPr id="18" name="图片 17">
            <a:extLst>
              <a:ext uri="{FF2B5EF4-FFF2-40B4-BE49-F238E27FC236}">
                <a16:creationId xmlns:a16="http://schemas.microsoft.com/office/drawing/2014/main" id="{2FAC5FCD-D3EE-4D8F-918E-F8130DF95F2F}"/>
              </a:ext>
            </a:extLst>
          </p:cNvPr>
          <p:cNvPicPr>
            <a:picLocks noChangeAspect="1"/>
          </p:cNvPicPr>
          <p:nvPr userDrawn="1"/>
        </p:nvPicPr>
        <p:blipFill>
          <a:blip r:embed="rId3"/>
          <a:stretch>
            <a:fillRect/>
          </a:stretch>
        </p:blipFill>
        <p:spPr>
          <a:xfrm>
            <a:off x="277244" y="169068"/>
            <a:ext cx="2100786" cy="440532"/>
          </a:xfrm>
          <a:prstGeom prst="rect">
            <a:avLst/>
          </a:prstGeom>
        </p:spPr>
      </p:pic>
      <p:sp>
        <p:nvSpPr>
          <p:cNvPr id="19" name="矩形 18">
            <a:extLst>
              <a:ext uri="{FF2B5EF4-FFF2-40B4-BE49-F238E27FC236}">
                <a16:creationId xmlns:a16="http://schemas.microsoft.com/office/drawing/2014/main" id="{4EDB3501-3958-40BC-B6A1-F4ACF3077221}"/>
              </a:ext>
            </a:extLst>
          </p:cNvPr>
          <p:cNvSpPr/>
          <p:nvPr userDrawn="1"/>
        </p:nvSpPr>
        <p:spPr>
          <a:xfrm>
            <a:off x="5559065" y="3226871"/>
            <a:ext cx="6638166" cy="3799836"/>
          </a:xfrm>
          <a:prstGeom prst="rect">
            <a:avLst/>
          </a:prstGeom>
          <a:blipFill>
            <a:blip r:embed="rId4">
              <a:alphaModFix amt="27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18421993"/>
      </p:ext>
    </p:extLst>
  </p:cSld>
  <p:clrMapOvr>
    <a:masterClrMapping/>
  </p:clrMapOvr>
  <p:extLst>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目录页_四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p:blipFill>
        <p:spPr>
          <a:xfrm>
            <a:off x="558800" y="4165951"/>
            <a:ext cx="2413000" cy="2413000"/>
          </a:xfrm>
          <a:prstGeom prst="ellipse">
            <a:avLst/>
          </a:prstGeom>
        </p:spPr>
      </p:pic>
      <p:pic>
        <p:nvPicPr>
          <p:cNvPr id="4" name="图片 3"/>
          <p:cNvPicPr>
            <a:picLocks noChangeAspect="1"/>
          </p:cNvPicPr>
          <p:nvPr userDrawn="1"/>
        </p:nvPicPr>
        <p:blipFill rotWithShape="1">
          <a:blip r:embed="rId2"/>
          <a:srcRect l="61489" t="25058" r="12143" b="25081"/>
          <a:stretch/>
        </p:blipFill>
        <p:spPr>
          <a:xfrm>
            <a:off x="7378700" y="203200"/>
            <a:ext cx="4419600" cy="4419600"/>
          </a:xfrm>
          <a:prstGeom prst="ellipse">
            <a:avLst/>
          </a:prstGeom>
        </p:spPr>
      </p:pic>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Microsoft YaHei" charset="0"/>
                <a:ea typeface="Microsoft YaHei" charset="0"/>
                <a:cs typeface="Microsoft YaHei" charset="0"/>
              </a:defRPr>
            </a:lvl1pPr>
          </a:lstStyle>
          <a:p>
            <a:pPr lvl="0"/>
            <a:r>
              <a:rPr kumimoji="1" lang="zh-CN" altLang="en-US" dirty="0"/>
              <a:t>目录</a:t>
            </a:r>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Microsoft YaHei" charset="0"/>
                <a:ea typeface="Microsoft YaHei" charset="0"/>
                <a:cs typeface="Microsoft YaHei" charset="0"/>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a:defRPr kumimoji="1" lang="zh-CN" altLang="en-US" sz="1400" b="0" dirty="0">
                <a:latin typeface="Microsoft YaHei" charset="0"/>
                <a:ea typeface="Microsoft YaHei" charset="0"/>
                <a:cs typeface="Microsoft YaHei" charset="0"/>
              </a:defRPr>
            </a:lvl1pPr>
          </a:lstStyle>
          <a:p>
            <a:pPr marL="0" lvl="0" indent="0" algn="ctr">
              <a:lnSpc>
                <a:spcPct val="130000"/>
              </a:lnSpc>
              <a:buNone/>
            </a:pPr>
            <a:endParaRPr kumimoji="1" lang="zh-CN" altLang="en-US" dirty="0"/>
          </a:p>
        </p:txBody>
      </p:sp>
      <p:sp>
        <p:nvSpPr>
          <p:cNvPr id="7" name="文本占位符 6"/>
          <p:cNvSpPr>
            <a:spLocks noGrp="1"/>
          </p:cNvSpPr>
          <p:nvPr>
            <p:ph type="body" sz="quarter" idx="14" hasCustomPrompt="1"/>
          </p:nvPr>
        </p:nvSpPr>
        <p:spPr>
          <a:xfrm>
            <a:off x="579519"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579518"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1" name="文本占位符 6"/>
          <p:cNvSpPr>
            <a:spLocks noGrp="1"/>
          </p:cNvSpPr>
          <p:nvPr>
            <p:ph type="body" sz="quarter" idx="18" hasCustomPrompt="1"/>
          </p:nvPr>
        </p:nvSpPr>
        <p:spPr>
          <a:xfrm>
            <a:off x="3484482"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2" name="文本占位符 6"/>
          <p:cNvSpPr>
            <a:spLocks noGrp="1"/>
          </p:cNvSpPr>
          <p:nvPr>
            <p:ph type="body" sz="quarter" idx="19" hasCustomPrompt="1"/>
          </p:nvPr>
        </p:nvSpPr>
        <p:spPr>
          <a:xfrm>
            <a:off x="3483070"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4" name="文本占位符 6"/>
          <p:cNvSpPr>
            <a:spLocks noGrp="1"/>
          </p:cNvSpPr>
          <p:nvPr>
            <p:ph type="body" sz="quarter" idx="20" hasCustomPrompt="1"/>
          </p:nvPr>
        </p:nvSpPr>
        <p:spPr>
          <a:xfrm>
            <a:off x="6389445" y="417130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5" name="文本占位符 6"/>
          <p:cNvSpPr>
            <a:spLocks noGrp="1"/>
          </p:cNvSpPr>
          <p:nvPr>
            <p:ph type="body" sz="quarter" idx="21" hasCustomPrompt="1"/>
          </p:nvPr>
        </p:nvSpPr>
        <p:spPr>
          <a:xfrm>
            <a:off x="6390855" y="462678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6" name="文本占位符 6"/>
          <p:cNvSpPr>
            <a:spLocks noGrp="1"/>
          </p:cNvSpPr>
          <p:nvPr>
            <p:ph type="body" sz="quarter" idx="22" hasCustomPrompt="1"/>
          </p:nvPr>
        </p:nvSpPr>
        <p:spPr>
          <a:xfrm>
            <a:off x="9294408" y="417130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7" name="文本占位符 6"/>
          <p:cNvSpPr>
            <a:spLocks noGrp="1"/>
          </p:cNvSpPr>
          <p:nvPr>
            <p:ph type="body" sz="quarter" idx="23" hasCustomPrompt="1"/>
          </p:nvPr>
        </p:nvSpPr>
        <p:spPr>
          <a:xfrm>
            <a:off x="9294407" y="462678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pic>
        <p:nvPicPr>
          <p:cNvPr id="18" name="图片 17">
            <a:extLst>
              <a:ext uri="{FF2B5EF4-FFF2-40B4-BE49-F238E27FC236}">
                <a16:creationId xmlns:a16="http://schemas.microsoft.com/office/drawing/2014/main" id="{2FAC5FCD-D3EE-4D8F-918E-F8130DF95F2F}"/>
              </a:ext>
            </a:extLst>
          </p:cNvPr>
          <p:cNvPicPr>
            <a:picLocks noChangeAspect="1"/>
          </p:cNvPicPr>
          <p:nvPr userDrawn="1"/>
        </p:nvPicPr>
        <p:blipFill>
          <a:blip r:embed="rId3"/>
          <a:stretch>
            <a:fillRect/>
          </a:stretch>
        </p:blipFill>
        <p:spPr>
          <a:xfrm>
            <a:off x="277244" y="169068"/>
            <a:ext cx="2100786" cy="440532"/>
          </a:xfrm>
          <a:prstGeom prst="rect">
            <a:avLst/>
          </a:prstGeom>
        </p:spPr>
      </p:pic>
    </p:spTree>
    <p:extLst>
      <p:ext uri="{BB962C8B-B14F-4D97-AF65-F5344CB8AC3E}">
        <p14:creationId xmlns:p14="http://schemas.microsoft.com/office/powerpoint/2010/main" val="884130523"/>
      </p:ext>
    </p:extLst>
  </p:cSld>
  <p:clrMapOvr>
    <a:masterClrMapping/>
  </p:clrMapOvr>
  <p:extLst>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目录页_五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p:blipFill>
        <p:spPr>
          <a:xfrm>
            <a:off x="558800" y="4165951"/>
            <a:ext cx="2413000" cy="2413000"/>
          </a:xfrm>
          <a:prstGeom prst="ellipse">
            <a:avLst/>
          </a:prstGeom>
        </p:spPr>
      </p:pic>
      <p:pic>
        <p:nvPicPr>
          <p:cNvPr id="4" name="图片 3"/>
          <p:cNvPicPr>
            <a:picLocks noChangeAspect="1"/>
          </p:cNvPicPr>
          <p:nvPr userDrawn="1"/>
        </p:nvPicPr>
        <p:blipFill rotWithShape="1">
          <a:blip r:embed="rId2"/>
          <a:srcRect l="61489" t="25058" r="12143" b="25081"/>
          <a:stretch/>
        </p:blipFill>
        <p:spPr>
          <a:xfrm>
            <a:off x="7378700" y="203200"/>
            <a:ext cx="4419600" cy="4419600"/>
          </a:xfrm>
          <a:prstGeom prst="ellipse">
            <a:avLst/>
          </a:prstGeom>
        </p:spPr>
      </p:pic>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Microsoft YaHei" charset="0"/>
                <a:ea typeface="Microsoft YaHei" charset="0"/>
                <a:cs typeface="Microsoft YaHei" charset="0"/>
              </a:defRPr>
            </a:lvl1pPr>
          </a:lstStyle>
          <a:p>
            <a:pPr lvl="0"/>
            <a:r>
              <a:rPr kumimoji="1" lang="zh-CN" altLang="en-US" dirty="0"/>
              <a:t>目录</a:t>
            </a:r>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Microsoft YaHei" charset="0"/>
                <a:ea typeface="Microsoft YaHei" charset="0"/>
                <a:cs typeface="Microsoft YaHei" charset="0"/>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marL="0" indent="0" algn="ctr">
              <a:lnSpc>
                <a:spcPct val="130000"/>
              </a:lnSpc>
              <a:buNone/>
              <a:defRPr sz="1400" b="0">
                <a:latin typeface="Microsoft YaHei" charset="0"/>
                <a:ea typeface="Microsoft YaHei" charset="0"/>
                <a:cs typeface="Microsoft YaHei" charset="0"/>
              </a:defRPr>
            </a:lvl1pPr>
          </a:lstStyle>
          <a:p>
            <a:pPr lvl="0"/>
            <a:endParaRPr kumimoji="1" lang="zh-CN" altLang="en-US" dirty="0"/>
          </a:p>
        </p:txBody>
      </p:sp>
      <p:sp>
        <p:nvSpPr>
          <p:cNvPr id="7" name="文本占位符 6"/>
          <p:cNvSpPr>
            <a:spLocks noGrp="1"/>
          </p:cNvSpPr>
          <p:nvPr>
            <p:ph type="body" sz="quarter" idx="14" hasCustomPrompt="1"/>
          </p:nvPr>
        </p:nvSpPr>
        <p:spPr>
          <a:xfrm>
            <a:off x="579519" y="4167324"/>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579518" y="4622800"/>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8" name="文本占位符 6"/>
          <p:cNvSpPr>
            <a:spLocks noGrp="1"/>
          </p:cNvSpPr>
          <p:nvPr>
            <p:ph type="body" sz="quarter" idx="16" hasCustomPrompt="1"/>
          </p:nvPr>
        </p:nvSpPr>
        <p:spPr>
          <a:xfrm>
            <a:off x="2892015" y="4165951"/>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9" name="文本占位符 6"/>
          <p:cNvSpPr>
            <a:spLocks noGrp="1"/>
          </p:cNvSpPr>
          <p:nvPr>
            <p:ph type="body" sz="quarter" idx="17" hasCustomPrompt="1"/>
          </p:nvPr>
        </p:nvSpPr>
        <p:spPr>
          <a:xfrm>
            <a:off x="2892013" y="4621427"/>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0" name="文本占位符 6"/>
          <p:cNvSpPr>
            <a:spLocks noGrp="1"/>
          </p:cNvSpPr>
          <p:nvPr>
            <p:ph type="body" sz="quarter" idx="18" hasCustomPrompt="1"/>
          </p:nvPr>
        </p:nvSpPr>
        <p:spPr>
          <a:xfrm>
            <a:off x="5204511" y="4165951"/>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1" name="文本占位符 6"/>
          <p:cNvSpPr>
            <a:spLocks noGrp="1"/>
          </p:cNvSpPr>
          <p:nvPr>
            <p:ph type="body" sz="quarter" idx="19" hasCustomPrompt="1"/>
          </p:nvPr>
        </p:nvSpPr>
        <p:spPr>
          <a:xfrm>
            <a:off x="5204511" y="4621427"/>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2" name="文本占位符 6"/>
          <p:cNvSpPr>
            <a:spLocks noGrp="1"/>
          </p:cNvSpPr>
          <p:nvPr>
            <p:ph type="body" sz="quarter" idx="20" hasCustomPrompt="1"/>
          </p:nvPr>
        </p:nvSpPr>
        <p:spPr>
          <a:xfrm>
            <a:off x="7517007" y="4167324"/>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3" name="文本占位符 6"/>
          <p:cNvSpPr>
            <a:spLocks noGrp="1"/>
          </p:cNvSpPr>
          <p:nvPr>
            <p:ph type="body" sz="quarter" idx="21" hasCustomPrompt="1"/>
          </p:nvPr>
        </p:nvSpPr>
        <p:spPr>
          <a:xfrm>
            <a:off x="7517007" y="4622800"/>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4" name="文本占位符 6"/>
          <p:cNvSpPr>
            <a:spLocks noGrp="1"/>
          </p:cNvSpPr>
          <p:nvPr>
            <p:ph type="body" sz="quarter" idx="22" hasCustomPrompt="1"/>
          </p:nvPr>
        </p:nvSpPr>
        <p:spPr>
          <a:xfrm>
            <a:off x="9829503" y="4165951"/>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5" name="文本占位符 6"/>
          <p:cNvSpPr>
            <a:spLocks noGrp="1"/>
          </p:cNvSpPr>
          <p:nvPr>
            <p:ph type="body" sz="quarter" idx="23" hasCustomPrompt="1"/>
          </p:nvPr>
        </p:nvSpPr>
        <p:spPr>
          <a:xfrm>
            <a:off x="9829502" y="4621427"/>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pic>
        <p:nvPicPr>
          <p:cNvPr id="26" name="图片 25">
            <a:extLst>
              <a:ext uri="{FF2B5EF4-FFF2-40B4-BE49-F238E27FC236}">
                <a16:creationId xmlns:a16="http://schemas.microsoft.com/office/drawing/2014/main" id="{E1994B25-C42E-47A7-9D4C-4258CCE66DE8}"/>
              </a:ext>
            </a:extLst>
          </p:cNvPr>
          <p:cNvPicPr>
            <a:picLocks noChangeAspect="1"/>
          </p:cNvPicPr>
          <p:nvPr userDrawn="1"/>
        </p:nvPicPr>
        <p:blipFill>
          <a:blip r:embed="rId3"/>
          <a:stretch>
            <a:fillRect/>
          </a:stretch>
        </p:blipFill>
        <p:spPr>
          <a:xfrm>
            <a:off x="277244" y="169068"/>
            <a:ext cx="2100786" cy="440532"/>
          </a:xfrm>
          <a:prstGeom prst="rect">
            <a:avLst/>
          </a:prstGeom>
        </p:spPr>
      </p:pic>
      <p:sp>
        <p:nvSpPr>
          <p:cNvPr id="27" name="矩形 26">
            <a:extLst>
              <a:ext uri="{FF2B5EF4-FFF2-40B4-BE49-F238E27FC236}">
                <a16:creationId xmlns:a16="http://schemas.microsoft.com/office/drawing/2014/main" id="{68E192B9-5C7F-4197-A260-4412F703EF28}"/>
              </a:ext>
            </a:extLst>
          </p:cNvPr>
          <p:cNvSpPr/>
          <p:nvPr userDrawn="1"/>
        </p:nvSpPr>
        <p:spPr>
          <a:xfrm>
            <a:off x="5559065" y="3226871"/>
            <a:ext cx="6638166" cy="3799836"/>
          </a:xfrm>
          <a:prstGeom prst="rect">
            <a:avLst/>
          </a:prstGeom>
          <a:blipFill>
            <a:blip r:embed="rId4">
              <a:alphaModFix amt="27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57962504"/>
      </p:ext>
    </p:extLst>
  </p:cSld>
  <p:clrMapOvr>
    <a:masterClrMapping/>
  </p:clrMapOvr>
  <p:extLst>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目录页_五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p:blipFill>
        <p:spPr>
          <a:xfrm>
            <a:off x="558800" y="4165951"/>
            <a:ext cx="2413000" cy="2413000"/>
          </a:xfrm>
          <a:prstGeom prst="ellipse">
            <a:avLst/>
          </a:prstGeom>
        </p:spPr>
      </p:pic>
      <p:pic>
        <p:nvPicPr>
          <p:cNvPr id="4" name="图片 3"/>
          <p:cNvPicPr>
            <a:picLocks noChangeAspect="1"/>
          </p:cNvPicPr>
          <p:nvPr userDrawn="1"/>
        </p:nvPicPr>
        <p:blipFill rotWithShape="1">
          <a:blip r:embed="rId2"/>
          <a:srcRect l="61489" t="25058" r="12143" b="25081"/>
          <a:stretch/>
        </p:blipFill>
        <p:spPr>
          <a:xfrm>
            <a:off x="7378700" y="203200"/>
            <a:ext cx="4419600" cy="4419600"/>
          </a:xfrm>
          <a:prstGeom prst="ellipse">
            <a:avLst/>
          </a:prstGeom>
        </p:spPr>
      </p:pic>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Microsoft YaHei" charset="0"/>
                <a:ea typeface="Microsoft YaHei" charset="0"/>
                <a:cs typeface="Microsoft YaHei" charset="0"/>
              </a:defRPr>
            </a:lvl1pPr>
          </a:lstStyle>
          <a:p>
            <a:pPr lvl="0"/>
            <a:r>
              <a:rPr kumimoji="1" lang="zh-CN" altLang="en-US" dirty="0"/>
              <a:t>目录</a:t>
            </a:r>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Microsoft YaHei" charset="0"/>
                <a:ea typeface="Microsoft YaHei" charset="0"/>
                <a:cs typeface="Microsoft YaHei" charset="0"/>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marL="0" indent="0" algn="ctr">
              <a:lnSpc>
                <a:spcPct val="130000"/>
              </a:lnSpc>
              <a:buNone/>
              <a:defRPr sz="1400" b="0">
                <a:latin typeface="Microsoft YaHei" charset="0"/>
                <a:ea typeface="Microsoft YaHei" charset="0"/>
                <a:cs typeface="Microsoft YaHei" charset="0"/>
              </a:defRPr>
            </a:lvl1pPr>
          </a:lstStyle>
          <a:p>
            <a:pPr lvl="0"/>
            <a:endParaRPr kumimoji="1" lang="zh-CN" altLang="en-US" dirty="0"/>
          </a:p>
        </p:txBody>
      </p:sp>
      <p:sp>
        <p:nvSpPr>
          <p:cNvPr id="7" name="文本占位符 6"/>
          <p:cNvSpPr>
            <a:spLocks noGrp="1"/>
          </p:cNvSpPr>
          <p:nvPr>
            <p:ph type="body" sz="quarter" idx="14" hasCustomPrompt="1"/>
          </p:nvPr>
        </p:nvSpPr>
        <p:spPr>
          <a:xfrm>
            <a:off x="579519" y="4167324"/>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579518" y="4622800"/>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8" name="文本占位符 6"/>
          <p:cNvSpPr>
            <a:spLocks noGrp="1"/>
          </p:cNvSpPr>
          <p:nvPr>
            <p:ph type="body" sz="quarter" idx="16" hasCustomPrompt="1"/>
          </p:nvPr>
        </p:nvSpPr>
        <p:spPr>
          <a:xfrm>
            <a:off x="2892015" y="4165951"/>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9" name="文本占位符 6"/>
          <p:cNvSpPr>
            <a:spLocks noGrp="1"/>
          </p:cNvSpPr>
          <p:nvPr>
            <p:ph type="body" sz="quarter" idx="17" hasCustomPrompt="1"/>
          </p:nvPr>
        </p:nvSpPr>
        <p:spPr>
          <a:xfrm>
            <a:off x="2892013" y="4621427"/>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0" name="文本占位符 6"/>
          <p:cNvSpPr>
            <a:spLocks noGrp="1"/>
          </p:cNvSpPr>
          <p:nvPr>
            <p:ph type="body" sz="quarter" idx="18" hasCustomPrompt="1"/>
          </p:nvPr>
        </p:nvSpPr>
        <p:spPr>
          <a:xfrm>
            <a:off x="5204511" y="4165951"/>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1" name="文本占位符 6"/>
          <p:cNvSpPr>
            <a:spLocks noGrp="1"/>
          </p:cNvSpPr>
          <p:nvPr>
            <p:ph type="body" sz="quarter" idx="19" hasCustomPrompt="1"/>
          </p:nvPr>
        </p:nvSpPr>
        <p:spPr>
          <a:xfrm>
            <a:off x="5204511" y="4621427"/>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2" name="文本占位符 6"/>
          <p:cNvSpPr>
            <a:spLocks noGrp="1"/>
          </p:cNvSpPr>
          <p:nvPr>
            <p:ph type="body" sz="quarter" idx="20" hasCustomPrompt="1"/>
          </p:nvPr>
        </p:nvSpPr>
        <p:spPr>
          <a:xfrm>
            <a:off x="7517007" y="4167324"/>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3" name="文本占位符 6"/>
          <p:cNvSpPr>
            <a:spLocks noGrp="1"/>
          </p:cNvSpPr>
          <p:nvPr>
            <p:ph type="body" sz="quarter" idx="21" hasCustomPrompt="1"/>
          </p:nvPr>
        </p:nvSpPr>
        <p:spPr>
          <a:xfrm>
            <a:off x="7517007" y="4622800"/>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4" name="文本占位符 6"/>
          <p:cNvSpPr>
            <a:spLocks noGrp="1"/>
          </p:cNvSpPr>
          <p:nvPr>
            <p:ph type="body" sz="quarter" idx="22" hasCustomPrompt="1"/>
          </p:nvPr>
        </p:nvSpPr>
        <p:spPr>
          <a:xfrm>
            <a:off x="9829503" y="4165951"/>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5" name="文本占位符 6"/>
          <p:cNvSpPr>
            <a:spLocks noGrp="1"/>
          </p:cNvSpPr>
          <p:nvPr>
            <p:ph type="body" sz="quarter" idx="23" hasCustomPrompt="1"/>
          </p:nvPr>
        </p:nvSpPr>
        <p:spPr>
          <a:xfrm>
            <a:off x="9829502" y="4621427"/>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pic>
        <p:nvPicPr>
          <p:cNvPr id="26" name="图片 25">
            <a:extLst>
              <a:ext uri="{FF2B5EF4-FFF2-40B4-BE49-F238E27FC236}">
                <a16:creationId xmlns:a16="http://schemas.microsoft.com/office/drawing/2014/main" id="{E1994B25-C42E-47A7-9D4C-4258CCE66DE8}"/>
              </a:ext>
            </a:extLst>
          </p:cNvPr>
          <p:cNvPicPr>
            <a:picLocks noChangeAspect="1"/>
          </p:cNvPicPr>
          <p:nvPr userDrawn="1"/>
        </p:nvPicPr>
        <p:blipFill>
          <a:blip r:embed="rId3"/>
          <a:stretch>
            <a:fillRect/>
          </a:stretch>
        </p:blipFill>
        <p:spPr>
          <a:xfrm>
            <a:off x="277244" y="169068"/>
            <a:ext cx="2100786" cy="440532"/>
          </a:xfrm>
          <a:prstGeom prst="rect">
            <a:avLst/>
          </a:prstGeom>
        </p:spPr>
      </p:pic>
    </p:spTree>
    <p:extLst>
      <p:ext uri="{BB962C8B-B14F-4D97-AF65-F5344CB8AC3E}">
        <p14:creationId xmlns:p14="http://schemas.microsoft.com/office/powerpoint/2010/main" val="4268450820"/>
      </p:ext>
    </p:extLst>
  </p:cSld>
  <p:clrMapOvr>
    <a:masterClrMapping/>
  </p:clrMapOvr>
  <p:extLst>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目录页_六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p:blipFill>
        <p:spPr>
          <a:xfrm>
            <a:off x="558800" y="4165951"/>
            <a:ext cx="2413000" cy="2413000"/>
          </a:xfrm>
          <a:prstGeom prst="ellipse">
            <a:avLst/>
          </a:prstGeom>
        </p:spPr>
      </p:pic>
      <p:pic>
        <p:nvPicPr>
          <p:cNvPr id="4" name="图片 3"/>
          <p:cNvPicPr>
            <a:picLocks noChangeAspect="1"/>
          </p:cNvPicPr>
          <p:nvPr userDrawn="1"/>
        </p:nvPicPr>
        <p:blipFill rotWithShape="1">
          <a:blip r:embed="rId2"/>
          <a:srcRect l="61489" t="25058" r="12143" b="25081"/>
          <a:stretch/>
        </p:blipFill>
        <p:spPr>
          <a:xfrm>
            <a:off x="7378700" y="203200"/>
            <a:ext cx="4419600" cy="4419600"/>
          </a:xfrm>
          <a:prstGeom prst="ellipse">
            <a:avLst/>
          </a:prstGeom>
        </p:spPr>
      </p:pic>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Microsoft YaHei" charset="0"/>
                <a:ea typeface="Microsoft YaHei" charset="0"/>
                <a:cs typeface="Microsoft YaHei" charset="0"/>
              </a:defRPr>
            </a:lvl1pPr>
          </a:lstStyle>
          <a:p>
            <a:pPr lvl="0"/>
            <a:r>
              <a:rPr kumimoji="1" lang="zh-CN" altLang="en-US" dirty="0"/>
              <a:t>目录</a:t>
            </a:r>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Microsoft YaHei" charset="0"/>
                <a:ea typeface="Microsoft YaHei" charset="0"/>
                <a:cs typeface="Microsoft YaHei" charset="0"/>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a:defRPr kumimoji="1" lang="zh-CN" altLang="en-US" sz="1400" b="0" dirty="0">
                <a:latin typeface="Microsoft YaHei" charset="0"/>
                <a:ea typeface="Microsoft YaHei" charset="0"/>
                <a:cs typeface="Microsoft YaHei" charset="0"/>
              </a:defRPr>
            </a:lvl1pPr>
          </a:lstStyle>
          <a:p>
            <a:pPr marL="0" lvl="0" indent="0" algn="ctr">
              <a:lnSpc>
                <a:spcPct val="130000"/>
              </a:lnSpc>
              <a:buNone/>
            </a:pPr>
            <a:endParaRPr kumimoji="1" lang="zh-CN" altLang="en-US" dirty="0"/>
          </a:p>
        </p:txBody>
      </p:sp>
      <p:sp>
        <p:nvSpPr>
          <p:cNvPr id="7" name="文本占位符 6"/>
          <p:cNvSpPr>
            <a:spLocks noGrp="1"/>
          </p:cNvSpPr>
          <p:nvPr>
            <p:ph type="body" sz="quarter" idx="14" hasCustomPrompt="1"/>
          </p:nvPr>
        </p:nvSpPr>
        <p:spPr>
          <a:xfrm>
            <a:off x="558800" y="4167324"/>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558799" y="4622800"/>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8" name="文本占位符 6"/>
          <p:cNvSpPr>
            <a:spLocks noGrp="1"/>
          </p:cNvSpPr>
          <p:nvPr>
            <p:ph type="body" sz="quarter" idx="16" hasCustomPrompt="1"/>
          </p:nvPr>
        </p:nvSpPr>
        <p:spPr>
          <a:xfrm>
            <a:off x="2408797"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9" name="文本占位符 6"/>
          <p:cNvSpPr>
            <a:spLocks noGrp="1"/>
          </p:cNvSpPr>
          <p:nvPr>
            <p:ph type="body" sz="quarter" idx="17" hasCustomPrompt="1"/>
          </p:nvPr>
        </p:nvSpPr>
        <p:spPr>
          <a:xfrm>
            <a:off x="2408797"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0" name="文本占位符 6"/>
          <p:cNvSpPr>
            <a:spLocks noGrp="1"/>
          </p:cNvSpPr>
          <p:nvPr>
            <p:ph type="body" sz="quarter" idx="18" hasCustomPrompt="1"/>
          </p:nvPr>
        </p:nvSpPr>
        <p:spPr>
          <a:xfrm>
            <a:off x="4258794"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1" name="文本占位符 6"/>
          <p:cNvSpPr>
            <a:spLocks noGrp="1"/>
          </p:cNvSpPr>
          <p:nvPr>
            <p:ph type="body" sz="quarter" idx="19" hasCustomPrompt="1"/>
          </p:nvPr>
        </p:nvSpPr>
        <p:spPr>
          <a:xfrm>
            <a:off x="4258794"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2" name="文本占位符 6"/>
          <p:cNvSpPr>
            <a:spLocks noGrp="1"/>
          </p:cNvSpPr>
          <p:nvPr>
            <p:ph type="body" sz="quarter" idx="20" hasCustomPrompt="1"/>
          </p:nvPr>
        </p:nvSpPr>
        <p:spPr>
          <a:xfrm>
            <a:off x="7958788" y="4167324"/>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3" name="文本占位符 6"/>
          <p:cNvSpPr>
            <a:spLocks noGrp="1"/>
          </p:cNvSpPr>
          <p:nvPr>
            <p:ph type="body" sz="quarter" idx="21" hasCustomPrompt="1"/>
          </p:nvPr>
        </p:nvSpPr>
        <p:spPr>
          <a:xfrm>
            <a:off x="7954761" y="4622800"/>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4" name="文本占位符 6"/>
          <p:cNvSpPr>
            <a:spLocks noGrp="1"/>
          </p:cNvSpPr>
          <p:nvPr>
            <p:ph type="body" sz="quarter" idx="22" hasCustomPrompt="1"/>
          </p:nvPr>
        </p:nvSpPr>
        <p:spPr>
          <a:xfrm>
            <a:off x="9808784"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5" name="文本占位符 6"/>
          <p:cNvSpPr>
            <a:spLocks noGrp="1"/>
          </p:cNvSpPr>
          <p:nvPr>
            <p:ph type="body" sz="quarter" idx="23" hasCustomPrompt="1"/>
          </p:nvPr>
        </p:nvSpPr>
        <p:spPr>
          <a:xfrm>
            <a:off x="9808783"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6" name="文本占位符 6"/>
          <p:cNvSpPr>
            <a:spLocks noGrp="1"/>
          </p:cNvSpPr>
          <p:nvPr>
            <p:ph type="body" sz="quarter" idx="24" hasCustomPrompt="1"/>
          </p:nvPr>
        </p:nvSpPr>
        <p:spPr>
          <a:xfrm>
            <a:off x="6108791"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7" name="文本占位符 6"/>
          <p:cNvSpPr>
            <a:spLocks noGrp="1"/>
          </p:cNvSpPr>
          <p:nvPr>
            <p:ph type="body" sz="quarter" idx="25" hasCustomPrompt="1"/>
          </p:nvPr>
        </p:nvSpPr>
        <p:spPr>
          <a:xfrm>
            <a:off x="6108791"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pic>
        <p:nvPicPr>
          <p:cNvPr id="29" name="图片 28">
            <a:extLst>
              <a:ext uri="{FF2B5EF4-FFF2-40B4-BE49-F238E27FC236}">
                <a16:creationId xmlns:a16="http://schemas.microsoft.com/office/drawing/2014/main" id="{617B9982-E3E4-48F5-A5C2-D27482E0B2FA}"/>
              </a:ext>
            </a:extLst>
          </p:cNvPr>
          <p:cNvPicPr>
            <a:picLocks noChangeAspect="1"/>
          </p:cNvPicPr>
          <p:nvPr userDrawn="1"/>
        </p:nvPicPr>
        <p:blipFill>
          <a:blip r:embed="rId3"/>
          <a:stretch>
            <a:fillRect/>
          </a:stretch>
        </p:blipFill>
        <p:spPr>
          <a:xfrm>
            <a:off x="277244" y="169068"/>
            <a:ext cx="2100786" cy="440532"/>
          </a:xfrm>
          <a:prstGeom prst="rect">
            <a:avLst/>
          </a:prstGeom>
        </p:spPr>
      </p:pic>
      <p:sp>
        <p:nvSpPr>
          <p:cNvPr id="10" name="矩形 9">
            <a:extLst>
              <a:ext uri="{FF2B5EF4-FFF2-40B4-BE49-F238E27FC236}">
                <a16:creationId xmlns:a16="http://schemas.microsoft.com/office/drawing/2014/main" id="{9B4BAB04-2118-4F0B-B5B9-F4740C7FCE56}"/>
              </a:ext>
            </a:extLst>
          </p:cNvPr>
          <p:cNvSpPr/>
          <p:nvPr userDrawn="1"/>
        </p:nvSpPr>
        <p:spPr>
          <a:xfrm>
            <a:off x="5814919" y="1811930"/>
            <a:ext cx="9148698" cy="5236921"/>
          </a:xfrm>
          <a:prstGeom prst="rect">
            <a:avLst/>
          </a:prstGeom>
          <a:blipFill>
            <a:blip r:embed="rId4">
              <a:alphaModFix amt="27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0613202"/>
      </p:ext>
    </p:extLst>
  </p:cSld>
  <p:clrMapOvr>
    <a:masterClrMapping/>
  </p:clrMapOvr>
  <p:extLst>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3468858"/>
      </p:ext>
    </p:extLst>
  </p:cSld>
  <p:clrMap bg1="lt1" tx1="dk1" bg2="lt2" tx2="dk2" accent1="accent1" accent2="accent2" accent3="accent3" accent4="accent4" accent5="accent5" accent6="accent6" hlink="hlink" folHlink="folHlink"/>
  <p:sldLayoutIdLst>
    <p:sldLayoutId id="2147483704" r:id="rId1"/>
    <p:sldLayoutId id="2147483712" r:id="rId2"/>
    <p:sldLayoutId id="2147483699" r:id="rId3"/>
    <p:sldLayoutId id="2147483707" r:id="rId4"/>
    <p:sldLayoutId id="2147483700" r:id="rId5"/>
    <p:sldLayoutId id="2147483708" r:id="rId6"/>
    <p:sldLayoutId id="2147483701" r:id="rId7"/>
    <p:sldLayoutId id="2147483709" r:id="rId8"/>
    <p:sldLayoutId id="2147483702" r:id="rId9"/>
    <p:sldLayoutId id="2147483710" r:id="rId10"/>
    <p:sldLayoutId id="2147483689" r:id="rId11"/>
    <p:sldLayoutId id="2147483711" r:id="rId12"/>
    <p:sldLayoutId id="2147483690" r:id="rId13"/>
    <p:sldLayoutId id="2147483691" r:id="rId14"/>
    <p:sldLayoutId id="2147483692" r:id="rId15"/>
    <p:sldLayoutId id="2147483693" r:id="rId16"/>
    <p:sldLayoutId id="2147483705" r:id="rId17"/>
    <p:sldLayoutId id="2147483706" r:id="rId18"/>
    <p:sldLayoutId id="2147483713" r:id="rId19"/>
    <p:sldLayoutId id="2147483698" r:id="rId2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1.xml"/><Relationship Id="rId5" Type="http://schemas.openxmlformats.org/officeDocument/2006/relationships/image" Target="../media/image10.svg"/><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7.xml"/><Relationship Id="rId6" Type="http://schemas.openxmlformats.org/officeDocument/2006/relationships/image" Target="../media/image33.png"/><Relationship Id="rId5" Type="http://schemas.openxmlformats.org/officeDocument/2006/relationships/image" Target="../media/image32.svg"/><Relationship Id="rId4" Type="http://schemas.openxmlformats.org/officeDocument/2006/relationships/image" Target="../media/image31.png"/></Relationships>
</file>

<file path=ppt/slides/_rels/slide12.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17.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13.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17.xml"/><Relationship Id="rId6" Type="http://schemas.openxmlformats.org/officeDocument/2006/relationships/image" Target="../media/image39.png"/><Relationship Id="rId5" Type="http://schemas.openxmlformats.org/officeDocument/2006/relationships/image" Target="../media/image38.svg"/><Relationship Id="rId4" Type="http://schemas.openxmlformats.org/officeDocument/2006/relationships/image" Target="../media/image3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41.png"/><Relationship Id="rId7" Type="http://schemas.openxmlformats.org/officeDocument/2006/relationships/image" Target="../media/image43.svg"/><Relationship Id="rId2" Type="http://schemas.openxmlformats.org/officeDocument/2006/relationships/image" Target="../media/image40.png"/><Relationship Id="rId1" Type="http://schemas.openxmlformats.org/officeDocument/2006/relationships/slideLayout" Target="../slideLayouts/slideLayout17.xml"/><Relationship Id="rId6" Type="http://schemas.openxmlformats.org/officeDocument/2006/relationships/image" Target="../media/image42.png"/><Relationship Id="rId5" Type="http://schemas.openxmlformats.org/officeDocument/2006/relationships/image" Target="../media/image18.sv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38.svg"/><Relationship Id="rId2" Type="http://schemas.openxmlformats.org/officeDocument/2006/relationships/image" Target="../media/image37.png"/><Relationship Id="rId1" Type="http://schemas.openxmlformats.org/officeDocument/2006/relationships/slideLayout" Target="../slideLayouts/slideLayout17.xml"/><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4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0.png"/><Relationship Id="rId1" Type="http://schemas.openxmlformats.org/officeDocument/2006/relationships/slideLayout" Target="../slideLayouts/slideLayout16.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3.xml"/><Relationship Id="rId5" Type="http://schemas.openxmlformats.org/officeDocument/2006/relationships/image" Target="../media/image14.sv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7.xml"/><Relationship Id="rId5" Type="http://schemas.openxmlformats.org/officeDocument/2006/relationships/image" Target="../media/image18.sv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17.xml"/><Relationship Id="rId5" Type="http://schemas.openxmlformats.org/officeDocument/2006/relationships/image" Target="../media/image22.png"/><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17.xml"/><Relationship Id="rId5" Type="http://schemas.openxmlformats.org/officeDocument/2006/relationships/image" Target="../media/image24.png"/><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8.svg"/><Relationship Id="rId2" Type="http://schemas.openxmlformats.org/officeDocument/2006/relationships/image" Target="../media/image25.png"/><Relationship Id="rId1" Type="http://schemas.openxmlformats.org/officeDocument/2006/relationships/slideLayout" Target="../slideLayouts/slideLayout17.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0.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DC6694F9-DE72-4D07-A530-D70B4DE5CB8F}"/>
              </a:ext>
            </a:extLst>
          </p:cNvPr>
          <p:cNvSpPr/>
          <p:nvPr/>
        </p:nvSpPr>
        <p:spPr>
          <a:xfrm>
            <a:off x="0" y="1915886"/>
            <a:ext cx="12192001" cy="3193143"/>
          </a:xfrm>
          <a:prstGeom prst="rect">
            <a:avLst/>
          </a:prstGeom>
          <a:gradFill flip="none" rotWithShape="1">
            <a:gsLst>
              <a:gs pos="0">
                <a:schemeClr val="bg1"/>
              </a:gs>
              <a:gs pos="30000">
                <a:schemeClr val="bg1">
                  <a:alpha val="70000"/>
                </a:schemeClr>
              </a:gs>
              <a:gs pos="50000">
                <a:schemeClr val="bg1"/>
              </a:gs>
              <a:gs pos="70000">
                <a:schemeClr val="bg1">
                  <a:alpha val="70000"/>
                </a:schemeClr>
              </a:gs>
              <a:gs pos="100000">
                <a:schemeClr val="bg1"/>
              </a:gs>
            </a:gsLst>
            <a:path path="rect">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3">
            <a:extLst>
              <a:ext uri="{FF2B5EF4-FFF2-40B4-BE49-F238E27FC236}">
                <a16:creationId xmlns:a16="http://schemas.microsoft.com/office/drawing/2014/main" id="{5CDDE036-5CEB-4CC3-BD3F-A0286B99F89C}"/>
              </a:ext>
            </a:extLst>
          </p:cNvPr>
          <p:cNvSpPr>
            <a:spLocks noGrp="1"/>
          </p:cNvSpPr>
          <p:nvPr>
            <p:ph type="body" sz="quarter" idx="10"/>
          </p:nvPr>
        </p:nvSpPr>
        <p:spPr/>
        <p:txBody>
          <a:bodyPr/>
          <a:lstStyle/>
          <a:p>
            <a:r>
              <a:rPr lang="zh-CN" altLang="en-US" dirty="0"/>
              <a:t>多模态语音情感识别</a:t>
            </a:r>
          </a:p>
        </p:txBody>
      </p:sp>
      <p:pic>
        <p:nvPicPr>
          <p:cNvPr id="7" name="图形 6" descr="教授">
            <a:extLst>
              <a:ext uri="{FF2B5EF4-FFF2-40B4-BE49-F238E27FC236}">
                <a16:creationId xmlns:a16="http://schemas.microsoft.com/office/drawing/2014/main" id="{1F90F23D-4EBC-4406-BC57-CB2D9B74E2C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659086" y="3598382"/>
            <a:ext cx="536625" cy="536625"/>
          </a:xfrm>
          <a:prstGeom prst="rect">
            <a:avLst/>
          </a:prstGeom>
        </p:spPr>
      </p:pic>
      <p:pic>
        <p:nvPicPr>
          <p:cNvPr id="9" name="图形 8" descr="日历">
            <a:extLst>
              <a:ext uri="{FF2B5EF4-FFF2-40B4-BE49-F238E27FC236}">
                <a16:creationId xmlns:a16="http://schemas.microsoft.com/office/drawing/2014/main" id="{447CE7B3-0FA1-4080-BB4D-F36CBBA57A4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609149" y="3611004"/>
            <a:ext cx="524003" cy="524003"/>
          </a:xfrm>
          <a:prstGeom prst="rect">
            <a:avLst/>
          </a:prstGeom>
        </p:spPr>
      </p:pic>
      <p:sp>
        <p:nvSpPr>
          <p:cNvPr id="10" name="文本占位符 4">
            <a:extLst>
              <a:ext uri="{FF2B5EF4-FFF2-40B4-BE49-F238E27FC236}">
                <a16:creationId xmlns:a16="http://schemas.microsoft.com/office/drawing/2014/main" id="{FEF08375-E272-44D6-9777-BA5E7A11E6E9}"/>
              </a:ext>
            </a:extLst>
          </p:cNvPr>
          <p:cNvSpPr txBox="1">
            <a:spLocks/>
          </p:cNvSpPr>
          <p:nvPr/>
        </p:nvSpPr>
        <p:spPr>
          <a:xfrm>
            <a:off x="7195711" y="3749871"/>
            <a:ext cx="2574159" cy="385135"/>
          </a:xfrm>
          <a:prstGeom prst="rect">
            <a:avLst/>
          </a:prstGeom>
          <a:noFill/>
          <a:ln w="12700" cmpd="sng">
            <a:noFill/>
          </a:ln>
        </p:spPr>
        <p:txBody>
          <a:bodyPr vert="horz" anchor="t"/>
          <a:lstStyle>
            <a:lvl1pPr marL="0" indent="0" algn="ctr" defTabSz="914400" rtl="0" eaLnBrk="1" latinLnBrk="0" hangingPunct="1">
              <a:lnSpc>
                <a:spcPct val="90000"/>
              </a:lnSpc>
              <a:spcBef>
                <a:spcPts val="1000"/>
              </a:spcBef>
              <a:buFont typeface="Arial" panose="020B0604020202020204" pitchFamily="34" charset="0"/>
              <a:buNone/>
              <a:defRPr sz="1400" b="0" kern="1200">
                <a:solidFill>
                  <a:schemeClr val="tx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800" dirty="0">
                <a:solidFill>
                  <a:schemeClr val="tx1">
                    <a:lumMod val="95000"/>
                    <a:lumOff val="5000"/>
                  </a:schemeClr>
                </a:solidFill>
              </a:rPr>
              <a:t>李一鸣  张兆  陈国鑫</a:t>
            </a:r>
            <a:endParaRPr lang="en-US" altLang="zh-CN" sz="1800" dirty="0">
              <a:solidFill>
                <a:schemeClr val="tx1">
                  <a:lumMod val="95000"/>
                  <a:lumOff val="5000"/>
                </a:schemeClr>
              </a:solidFill>
            </a:endParaRPr>
          </a:p>
        </p:txBody>
      </p:sp>
      <p:sp>
        <p:nvSpPr>
          <p:cNvPr id="11" name="文本占位符 4">
            <a:extLst>
              <a:ext uri="{FF2B5EF4-FFF2-40B4-BE49-F238E27FC236}">
                <a16:creationId xmlns:a16="http://schemas.microsoft.com/office/drawing/2014/main" id="{25235290-49A3-4D30-95C1-FB9E2656E4F1}"/>
              </a:ext>
            </a:extLst>
          </p:cNvPr>
          <p:cNvSpPr txBox="1">
            <a:spLocks/>
          </p:cNvSpPr>
          <p:nvPr/>
        </p:nvSpPr>
        <p:spPr>
          <a:xfrm>
            <a:off x="4018263" y="3749871"/>
            <a:ext cx="2321690" cy="385136"/>
          </a:xfrm>
          <a:prstGeom prst="rect">
            <a:avLst/>
          </a:prstGeom>
          <a:noFill/>
          <a:ln w="12700" cmpd="sng">
            <a:noFill/>
          </a:ln>
        </p:spPr>
        <p:txBody>
          <a:bodyPr vert="horz" anchor="t"/>
          <a:lstStyle>
            <a:lvl1pPr marL="0" indent="0" algn="ctr" defTabSz="914400" rtl="0" eaLnBrk="1" latinLnBrk="0" hangingPunct="1">
              <a:lnSpc>
                <a:spcPct val="90000"/>
              </a:lnSpc>
              <a:spcBef>
                <a:spcPts val="1000"/>
              </a:spcBef>
              <a:buFont typeface="Arial" panose="020B0604020202020204" pitchFamily="34" charset="0"/>
              <a:buNone/>
              <a:defRPr sz="1400" b="0" kern="1200">
                <a:solidFill>
                  <a:schemeClr val="tx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1800" dirty="0">
                <a:solidFill>
                  <a:schemeClr val="tx1">
                    <a:lumMod val="95000"/>
                    <a:lumOff val="5000"/>
                  </a:schemeClr>
                </a:solidFill>
              </a:rPr>
              <a:t>2023 </a:t>
            </a:r>
            <a:r>
              <a:rPr lang="zh-CN" altLang="en-US" sz="1800" dirty="0">
                <a:solidFill>
                  <a:schemeClr val="tx1">
                    <a:lumMod val="95000"/>
                    <a:lumOff val="5000"/>
                  </a:schemeClr>
                </a:solidFill>
              </a:rPr>
              <a:t>年 </a:t>
            </a:r>
            <a:r>
              <a:rPr lang="en-US" altLang="zh-CN" sz="1800" dirty="0">
                <a:solidFill>
                  <a:schemeClr val="tx1">
                    <a:lumMod val="95000"/>
                    <a:lumOff val="5000"/>
                  </a:schemeClr>
                </a:solidFill>
              </a:rPr>
              <a:t>05 </a:t>
            </a:r>
            <a:r>
              <a:rPr lang="zh-CN" altLang="en-US" sz="1800" dirty="0">
                <a:solidFill>
                  <a:schemeClr val="tx1">
                    <a:lumMod val="95000"/>
                    <a:lumOff val="5000"/>
                  </a:schemeClr>
                </a:solidFill>
              </a:rPr>
              <a:t>月 </a:t>
            </a:r>
            <a:r>
              <a:rPr lang="en-US" altLang="zh-CN" sz="1800" dirty="0">
                <a:solidFill>
                  <a:schemeClr val="tx1">
                    <a:lumMod val="95000"/>
                    <a:lumOff val="5000"/>
                  </a:schemeClr>
                </a:solidFill>
              </a:rPr>
              <a:t>15 </a:t>
            </a:r>
            <a:r>
              <a:rPr lang="zh-CN" altLang="en-US" sz="1800" dirty="0">
                <a:solidFill>
                  <a:schemeClr val="tx1">
                    <a:lumMod val="95000"/>
                    <a:lumOff val="5000"/>
                  </a:schemeClr>
                </a:solidFill>
              </a:rPr>
              <a:t>日</a:t>
            </a:r>
          </a:p>
        </p:txBody>
      </p:sp>
    </p:spTree>
    <p:extLst>
      <p:ext uri="{BB962C8B-B14F-4D97-AF65-F5344CB8AC3E}">
        <p14:creationId xmlns:p14="http://schemas.microsoft.com/office/powerpoint/2010/main" val="31636299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a:xfrm>
            <a:off x="1354046" y="2470483"/>
            <a:ext cx="9483908" cy="1074822"/>
          </a:xfrm>
        </p:spPr>
        <p:txBody>
          <a:bodyPr/>
          <a:lstStyle/>
          <a:p>
            <a:r>
              <a:rPr lang="zh-CN" altLang="en-US" sz="5400" dirty="0">
                <a:solidFill>
                  <a:srgbClr val="000000"/>
                </a:solidFill>
                <a:latin typeface="Segoe UI"/>
                <a:ea typeface="微软雅黑" charset="0"/>
              </a:rPr>
              <a:t>基于文本模态的语音情感识别</a:t>
            </a:r>
          </a:p>
        </p:txBody>
      </p:sp>
      <p:sp>
        <p:nvSpPr>
          <p:cNvPr id="4" name="文本占位符 3"/>
          <p:cNvSpPr>
            <a:spLocks noGrp="1"/>
          </p:cNvSpPr>
          <p:nvPr>
            <p:ph type="body" sz="quarter" idx="12"/>
          </p:nvPr>
        </p:nvSpPr>
        <p:spPr/>
        <p:txBody>
          <a:bodyPr/>
          <a:lstStyle/>
          <a:p>
            <a:r>
              <a:rPr kumimoji="1" lang="en-US" altLang="zh-CN" dirty="0"/>
              <a:t>PART</a:t>
            </a:r>
            <a:r>
              <a:rPr kumimoji="1" lang="zh-CN" altLang="en-US" dirty="0"/>
              <a:t> </a:t>
            </a:r>
            <a:r>
              <a:rPr kumimoji="1" lang="en-US" altLang="zh-CN" dirty="0"/>
              <a:t>THREE</a:t>
            </a:r>
            <a:endParaRPr kumimoji="1" lang="zh-CN" altLang="en-US" dirty="0"/>
          </a:p>
        </p:txBody>
      </p:sp>
      <p:sp>
        <p:nvSpPr>
          <p:cNvPr id="7" name="矩形 6"/>
          <p:cNvSpPr/>
          <p:nvPr/>
        </p:nvSpPr>
        <p:spPr>
          <a:xfrm>
            <a:off x="4889817" y="4381144"/>
            <a:ext cx="2412366" cy="113341"/>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4400">
              <a:solidFill>
                <a:srgbClr val="FFFFFF"/>
              </a:solidFill>
            </a:endParaRPr>
          </a:p>
        </p:txBody>
      </p:sp>
    </p:spTree>
    <p:extLst>
      <p:ext uri="{BB962C8B-B14F-4D97-AF65-F5344CB8AC3E}">
        <p14:creationId xmlns:p14="http://schemas.microsoft.com/office/powerpoint/2010/main" val="1392740049"/>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36EDC548-830F-5F1E-058F-98422DD58155}"/>
              </a:ext>
            </a:extLst>
          </p:cNvPr>
          <p:cNvPicPr>
            <a:picLocks noChangeAspect="1"/>
          </p:cNvPicPr>
          <p:nvPr/>
        </p:nvPicPr>
        <p:blipFill rotWithShape="1">
          <a:blip r:embed="rId2"/>
          <a:srcRect l="48897"/>
          <a:stretch/>
        </p:blipFill>
        <p:spPr>
          <a:xfrm>
            <a:off x="5935446" y="541548"/>
            <a:ext cx="2955250" cy="5603242"/>
          </a:xfrm>
          <a:prstGeom prst="rect">
            <a:avLst/>
          </a:prstGeom>
        </p:spPr>
      </p:pic>
      <p:grpSp>
        <p:nvGrpSpPr>
          <p:cNvPr id="5" name="组合 76">
            <a:extLst>
              <a:ext uri="{FF2B5EF4-FFF2-40B4-BE49-F238E27FC236}">
                <a16:creationId xmlns:a16="http://schemas.microsoft.com/office/drawing/2014/main" id="{F1191502-0C95-0BEC-DCA6-D661199CFB02}"/>
              </a:ext>
            </a:extLst>
          </p:cNvPr>
          <p:cNvGrpSpPr/>
          <p:nvPr/>
        </p:nvGrpSpPr>
        <p:grpSpPr>
          <a:xfrm>
            <a:off x="5911520" y="805706"/>
            <a:ext cx="4233897" cy="5072486"/>
            <a:chOff x="-25400" y="646062"/>
            <a:chExt cx="4494766" cy="5563200"/>
          </a:xfrm>
        </p:grpSpPr>
        <p:grpSp>
          <p:nvGrpSpPr>
            <p:cNvPr id="67" name="组合 11">
              <a:extLst>
                <a:ext uri="{FF2B5EF4-FFF2-40B4-BE49-F238E27FC236}">
                  <a16:creationId xmlns:a16="http://schemas.microsoft.com/office/drawing/2014/main" id="{4974A173-264C-B8C3-AD5A-B58D6E347377}"/>
                </a:ext>
              </a:extLst>
            </p:cNvPr>
            <p:cNvGrpSpPr/>
            <p:nvPr/>
          </p:nvGrpSpPr>
          <p:grpSpPr>
            <a:xfrm>
              <a:off x="-25400" y="702733"/>
              <a:ext cx="4470400" cy="2751667"/>
              <a:chOff x="-25400" y="702733"/>
              <a:chExt cx="4470400" cy="2751667"/>
            </a:xfrm>
          </p:grpSpPr>
          <p:sp>
            <p:nvSpPr>
              <p:cNvPr id="78" name="任意多边形 8">
                <a:extLst>
                  <a:ext uri="{FF2B5EF4-FFF2-40B4-BE49-F238E27FC236}">
                    <a16:creationId xmlns:a16="http://schemas.microsoft.com/office/drawing/2014/main" id="{CA75AA0E-E247-FE0D-CAE7-23FD50C19C6B}"/>
                  </a:ext>
                </a:extLst>
              </p:cNvPr>
              <p:cNvSpPr/>
              <p:nvPr/>
            </p:nvSpPr>
            <p:spPr>
              <a:xfrm>
                <a:off x="-8467" y="702733"/>
                <a:ext cx="4453467" cy="2743200"/>
              </a:xfrm>
              <a:custGeom>
                <a:avLst/>
                <a:gdLst>
                  <a:gd name="connsiteX0" fmla="*/ 0 w 4453467"/>
                  <a:gd name="connsiteY0" fmla="*/ 2743200 h 2743200"/>
                  <a:gd name="connsiteX1" fmla="*/ 1837267 w 4453467"/>
                  <a:gd name="connsiteY1" fmla="*/ 0 h 2743200"/>
                  <a:gd name="connsiteX2" fmla="*/ 4453467 w 4453467"/>
                  <a:gd name="connsiteY2" fmla="*/ 0 h 2743200"/>
                </a:gdLst>
                <a:ahLst/>
                <a:cxnLst>
                  <a:cxn ang="0">
                    <a:pos x="connsiteX0" y="connsiteY0"/>
                  </a:cxn>
                  <a:cxn ang="0">
                    <a:pos x="connsiteX1" y="connsiteY1"/>
                  </a:cxn>
                  <a:cxn ang="0">
                    <a:pos x="connsiteX2" y="connsiteY2"/>
                  </a:cxn>
                </a:cxnLst>
                <a:rect l="l" t="t" r="r" b="b"/>
                <a:pathLst>
                  <a:path w="4453467" h="2743200">
                    <a:moveTo>
                      <a:pt x="0" y="2743200"/>
                    </a:moveTo>
                    <a:lnTo>
                      <a:pt x="1837267" y="0"/>
                    </a:lnTo>
                    <a:lnTo>
                      <a:pt x="4453467" y="0"/>
                    </a:lnTo>
                  </a:path>
                </a:pathLst>
              </a:custGeom>
              <a:noFill/>
              <a:ln w="12700" cap="flat" cmpd="sng" algn="ctr">
                <a:solidFill>
                  <a:sysClr val="window" lastClr="FFFFFF">
                    <a:lumMod val="85000"/>
                  </a:sysClr>
                </a:solidFill>
                <a:prstDash val="solid"/>
                <a:miter lim="800000"/>
              </a:ln>
              <a:effectLst/>
            </p:spPr>
            <p:txBody>
              <a:bodyPr rtlCol="0" anchor="ctr"/>
              <a:lstStyle/>
              <a:p>
                <a:pPr algn="ctr" defTabSz="914400">
                  <a:defRPr/>
                </a:pPr>
                <a:endParaRPr lang="zh-CN" altLang="en-US" kern="0">
                  <a:solidFill>
                    <a:prstClr val="white"/>
                  </a:solidFill>
                  <a:latin typeface="Segoe UI"/>
                  <a:ea typeface="微软雅黑"/>
                </a:endParaRPr>
              </a:p>
            </p:txBody>
          </p:sp>
          <p:sp>
            <p:nvSpPr>
              <p:cNvPr id="79" name="任意多边形 9">
                <a:extLst>
                  <a:ext uri="{FF2B5EF4-FFF2-40B4-BE49-F238E27FC236}">
                    <a16:creationId xmlns:a16="http://schemas.microsoft.com/office/drawing/2014/main" id="{B101E206-C143-AFD9-DC6C-AEA0D5EE244D}"/>
                  </a:ext>
                </a:extLst>
              </p:cNvPr>
              <p:cNvSpPr/>
              <p:nvPr/>
            </p:nvSpPr>
            <p:spPr>
              <a:xfrm>
                <a:off x="-25400" y="1786467"/>
                <a:ext cx="4445000" cy="1659466"/>
              </a:xfrm>
              <a:custGeom>
                <a:avLst/>
                <a:gdLst>
                  <a:gd name="connsiteX0" fmla="*/ 0 w 4445000"/>
                  <a:gd name="connsiteY0" fmla="*/ 1659466 h 1659466"/>
                  <a:gd name="connsiteX1" fmla="*/ 2472267 w 4445000"/>
                  <a:gd name="connsiteY1" fmla="*/ 0 h 1659466"/>
                  <a:gd name="connsiteX2" fmla="*/ 4445000 w 4445000"/>
                  <a:gd name="connsiteY2" fmla="*/ 0 h 1659466"/>
                </a:gdLst>
                <a:ahLst/>
                <a:cxnLst>
                  <a:cxn ang="0">
                    <a:pos x="connsiteX0" y="connsiteY0"/>
                  </a:cxn>
                  <a:cxn ang="0">
                    <a:pos x="connsiteX1" y="connsiteY1"/>
                  </a:cxn>
                  <a:cxn ang="0">
                    <a:pos x="connsiteX2" y="connsiteY2"/>
                  </a:cxn>
                </a:cxnLst>
                <a:rect l="l" t="t" r="r" b="b"/>
                <a:pathLst>
                  <a:path w="4445000" h="1659466">
                    <a:moveTo>
                      <a:pt x="0" y="1659466"/>
                    </a:moveTo>
                    <a:lnTo>
                      <a:pt x="2472267" y="0"/>
                    </a:lnTo>
                    <a:lnTo>
                      <a:pt x="4445000" y="0"/>
                    </a:lnTo>
                  </a:path>
                </a:pathLst>
              </a:custGeom>
              <a:noFill/>
              <a:ln w="12700" cap="flat" cmpd="sng" algn="ctr">
                <a:solidFill>
                  <a:sysClr val="window" lastClr="FFFFFF">
                    <a:lumMod val="85000"/>
                  </a:sysClr>
                </a:solidFill>
                <a:prstDash val="solid"/>
                <a:miter lim="800000"/>
              </a:ln>
              <a:effectLst/>
            </p:spPr>
            <p:txBody>
              <a:bodyPr rtlCol="0" anchor="ctr"/>
              <a:lstStyle/>
              <a:p>
                <a:pPr algn="ctr" defTabSz="914400">
                  <a:defRPr/>
                </a:pPr>
                <a:endParaRPr lang="zh-CN" altLang="en-US" kern="0">
                  <a:solidFill>
                    <a:prstClr val="white"/>
                  </a:solidFill>
                  <a:latin typeface="Segoe UI"/>
                  <a:ea typeface="微软雅黑"/>
                </a:endParaRPr>
              </a:p>
            </p:txBody>
          </p:sp>
          <p:sp>
            <p:nvSpPr>
              <p:cNvPr id="80" name="任意多边形 10">
                <a:extLst>
                  <a:ext uri="{FF2B5EF4-FFF2-40B4-BE49-F238E27FC236}">
                    <a16:creationId xmlns:a16="http://schemas.microsoft.com/office/drawing/2014/main" id="{73C7C0D7-15B2-F7DE-02D0-B492FBB48500}"/>
                  </a:ext>
                </a:extLst>
              </p:cNvPr>
              <p:cNvSpPr/>
              <p:nvPr/>
            </p:nvSpPr>
            <p:spPr>
              <a:xfrm>
                <a:off x="-25400" y="2861733"/>
                <a:ext cx="4394200" cy="592667"/>
              </a:xfrm>
              <a:custGeom>
                <a:avLst/>
                <a:gdLst>
                  <a:gd name="connsiteX0" fmla="*/ 0 w 4394200"/>
                  <a:gd name="connsiteY0" fmla="*/ 592667 h 592667"/>
                  <a:gd name="connsiteX1" fmla="*/ 2912533 w 4394200"/>
                  <a:gd name="connsiteY1" fmla="*/ 0 h 592667"/>
                  <a:gd name="connsiteX2" fmla="*/ 4394200 w 4394200"/>
                  <a:gd name="connsiteY2" fmla="*/ 0 h 592667"/>
                </a:gdLst>
                <a:ahLst/>
                <a:cxnLst>
                  <a:cxn ang="0">
                    <a:pos x="connsiteX0" y="connsiteY0"/>
                  </a:cxn>
                  <a:cxn ang="0">
                    <a:pos x="connsiteX1" y="connsiteY1"/>
                  </a:cxn>
                  <a:cxn ang="0">
                    <a:pos x="connsiteX2" y="connsiteY2"/>
                  </a:cxn>
                </a:cxnLst>
                <a:rect l="l" t="t" r="r" b="b"/>
                <a:pathLst>
                  <a:path w="4394200" h="592667">
                    <a:moveTo>
                      <a:pt x="0" y="592667"/>
                    </a:moveTo>
                    <a:lnTo>
                      <a:pt x="2912533" y="0"/>
                    </a:lnTo>
                    <a:lnTo>
                      <a:pt x="4394200" y="0"/>
                    </a:lnTo>
                  </a:path>
                </a:pathLst>
              </a:custGeom>
              <a:noFill/>
              <a:ln w="12700" cap="flat" cmpd="sng" algn="ctr">
                <a:solidFill>
                  <a:sysClr val="window" lastClr="FFFFFF">
                    <a:lumMod val="85000"/>
                  </a:sysClr>
                </a:solidFill>
                <a:prstDash val="solid"/>
                <a:miter lim="800000"/>
              </a:ln>
              <a:effectLst/>
            </p:spPr>
            <p:txBody>
              <a:bodyPr rtlCol="0" anchor="ctr"/>
              <a:lstStyle/>
              <a:p>
                <a:pPr algn="ctr" defTabSz="914400">
                  <a:defRPr/>
                </a:pPr>
                <a:endParaRPr lang="zh-CN" altLang="en-US" kern="0">
                  <a:solidFill>
                    <a:prstClr val="white"/>
                  </a:solidFill>
                  <a:latin typeface="Segoe UI"/>
                  <a:ea typeface="微软雅黑"/>
                </a:endParaRPr>
              </a:p>
            </p:txBody>
          </p:sp>
        </p:grpSp>
        <p:grpSp>
          <p:nvGrpSpPr>
            <p:cNvPr id="68" name="组合 12">
              <a:extLst>
                <a:ext uri="{FF2B5EF4-FFF2-40B4-BE49-F238E27FC236}">
                  <a16:creationId xmlns:a16="http://schemas.microsoft.com/office/drawing/2014/main" id="{47DB6DF7-A53B-62EE-8406-FA1557018000}"/>
                </a:ext>
              </a:extLst>
            </p:cNvPr>
            <p:cNvGrpSpPr/>
            <p:nvPr/>
          </p:nvGrpSpPr>
          <p:grpSpPr>
            <a:xfrm flipV="1">
              <a:off x="-25400" y="3403598"/>
              <a:ext cx="4470400" cy="2751667"/>
              <a:chOff x="-25400" y="702733"/>
              <a:chExt cx="4470400" cy="2751667"/>
            </a:xfrm>
          </p:grpSpPr>
          <p:sp>
            <p:nvSpPr>
              <p:cNvPr id="75" name="任意多边形 13">
                <a:extLst>
                  <a:ext uri="{FF2B5EF4-FFF2-40B4-BE49-F238E27FC236}">
                    <a16:creationId xmlns:a16="http://schemas.microsoft.com/office/drawing/2014/main" id="{0FBC1F9D-EA76-9ACC-A666-AABEFD7223BA}"/>
                  </a:ext>
                </a:extLst>
              </p:cNvPr>
              <p:cNvSpPr/>
              <p:nvPr/>
            </p:nvSpPr>
            <p:spPr>
              <a:xfrm>
                <a:off x="-8467" y="702733"/>
                <a:ext cx="4453467" cy="2743200"/>
              </a:xfrm>
              <a:custGeom>
                <a:avLst/>
                <a:gdLst>
                  <a:gd name="connsiteX0" fmla="*/ 0 w 4453467"/>
                  <a:gd name="connsiteY0" fmla="*/ 2743200 h 2743200"/>
                  <a:gd name="connsiteX1" fmla="*/ 1837267 w 4453467"/>
                  <a:gd name="connsiteY1" fmla="*/ 0 h 2743200"/>
                  <a:gd name="connsiteX2" fmla="*/ 4453467 w 4453467"/>
                  <a:gd name="connsiteY2" fmla="*/ 0 h 2743200"/>
                </a:gdLst>
                <a:ahLst/>
                <a:cxnLst>
                  <a:cxn ang="0">
                    <a:pos x="connsiteX0" y="connsiteY0"/>
                  </a:cxn>
                  <a:cxn ang="0">
                    <a:pos x="connsiteX1" y="connsiteY1"/>
                  </a:cxn>
                  <a:cxn ang="0">
                    <a:pos x="connsiteX2" y="connsiteY2"/>
                  </a:cxn>
                </a:cxnLst>
                <a:rect l="l" t="t" r="r" b="b"/>
                <a:pathLst>
                  <a:path w="4453467" h="2743200">
                    <a:moveTo>
                      <a:pt x="0" y="2743200"/>
                    </a:moveTo>
                    <a:lnTo>
                      <a:pt x="1837267" y="0"/>
                    </a:lnTo>
                    <a:lnTo>
                      <a:pt x="4453467" y="0"/>
                    </a:lnTo>
                  </a:path>
                </a:pathLst>
              </a:custGeom>
              <a:noFill/>
              <a:ln w="12700" cap="flat" cmpd="sng" algn="ctr">
                <a:solidFill>
                  <a:sysClr val="window" lastClr="FFFFFF">
                    <a:lumMod val="85000"/>
                  </a:sysClr>
                </a:solidFill>
                <a:prstDash val="solid"/>
                <a:miter lim="800000"/>
              </a:ln>
              <a:effectLst/>
            </p:spPr>
            <p:txBody>
              <a:bodyPr rtlCol="0" anchor="ctr"/>
              <a:lstStyle/>
              <a:p>
                <a:pPr algn="ctr" defTabSz="914400">
                  <a:defRPr/>
                </a:pPr>
                <a:endParaRPr lang="zh-CN" altLang="en-US" kern="0">
                  <a:solidFill>
                    <a:prstClr val="white"/>
                  </a:solidFill>
                  <a:latin typeface="Segoe UI"/>
                  <a:ea typeface="微软雅黑"/>
                </a:endParaRPr>
              </a:p>
            </p:txBody>
          </p:sp>
          <p:sp>
            <p:nvSpPr>
              <p:cNvPr id="76" name="任意多边形 14">
                <a:extLst>
                  <a:ext uri="{FF2B5EF4-FFF2-40B4-BE49-F238E27FC236}">
                    <a16:creationId xmlns:a16="http://schemas.microsoft.com/office/drawing/2014/main" id="{71B06332-605A-8F27-162A-06AAA712E237}"/>
                  </a:ext>
                </a:extLst>
              </p:cNvPr>
              <p:cNvSpPr/>
              <p:nvPr/>
            </p:nvSpPr>
            <p:spPr>
              <a:xfrm>
                <a:off x="-25400" y="1786467"/>
                <a:ext cx="4445000" cy="1659466"/>
              </a:xfrm>
              <a:custGeom>
                <a:avLst/>
                <a:gdLst>
                  <a:gd name="connsiteX0" fmla="*/ 0 w 4445000"/>
                  <a:gd name="connsiteY0" fmla="*/ 1659466 h 1659466"/>
                  <a:gd name="connsiteX1" fmla="*/ 2472267 w 4445000"/>
                  <a:gd name="connsiteY1" fmla="*/ 0 h 1659466"/>
                  <a:gd name="connsiteX2" fmla="*/ 4445000 w 4445000"/>
                  <a:gd name="connsiteY2" fmla="*/ 0 h 1659466"/>
                </a:gdLst>
                <a:ahLst/>
                <a:cxnLst>
                  <a:cxn ang="0">
                    <a:pos x="connsiteX0" y="connsiteY0"/>
                  </a:cxn>
                  <a:cxn ang="0">
                    <a:pos x="connsiteX1" y="connsiteY1"/>
                  </a:cxn>
                  <a:cxn ang="0">
                    <a:pos x="connsiteX2" y="connsiteY2"/>
                  </a:cxn>
                </a:cxnLst>
                <a:rect l="l" t="t" r="r" b="b"/>
                <a:pathLst>
                  <a:path w="4445000" h="1659466">
                    <a:moveTo>
                      <a:pt x="0" y="1659466"/>
                    </a:moveTo>
                    <a:lnTo>
                      <a:pt x="2472267" y="0"/>
                    </a:lnTo>
                    <a:lnTo>
                      <a:pt x="4445000" y="0"/>
                    </a:lnTo>
                  </a:path>
                </a:pathLst>
              </a:custGeom>
              <a:noFill/>
              <a:ln w="12700" cap="flat" cmpd="sng" algn="ctr">
                <a:solidFill>
                  <a:sysClr val="window" lastClr="FFFFFF">
                    <a:lumMod val="85000"/>
                  </a:sysClr>
                </a:solidFill>
                <a:prstDash val="solid"/>
                <a:miter lim="800000"/>
              </a:ln>
              <a:effectLst/>
            </p:spPr>
            <p:txBody>
              <a:bodyPr rtlCol="0" anchor="ctr"/>
              <a:lstStyle/>
              <a:p>
                <a:pPr algn="ctr" defTabSz="914400">
                  <a:defRPr/>
                </a:pPr>
                <a:endParaRPr lang="zh-CN" altLang="en-US" kern="0">
                  <a:solidFill>
                    <a:prstClr val="white"/>
                  </a:solidFill>
                  <a:latin typeface="Segoe UI"/>
                  <a:ea typeface="微软雅黑"/>
                </a:endParaRPr>
              </a:p>
            </p:txBody>
          </p:sp>
          <p:sp>
            <p:nvSpPr>
              <p:cNvPr id="77" name="任意多边形 15">
                <a:extLst>
                  <a:ext uri="{FF2B5EF4-FFF2-40B4-BE49-F238E27FC236}">
                    <a16:creationId xmlns:a16="http://schemas.microsoft.com/office/drawing/2014/main" id="{7FE5E760-8EEA-DFED-49E9-8EBB18C28465}"/>
                  </a:ext>
                </a:extLst>
              </p:cNvPr>
              <p:cNvSpPr/>
              <p:nvPr/>
            </p:nvSpPr>
            <p:spPr>
              <a:xfrm>
                <a:off x="-25400" y="2861733"/>
                <a:ext cx="4394200" cy="592667"/>
              </a:xfrm>
              <a:custGeom>
                <a:avLst/>
                <a:gdLst>
                  <a:gd name="connsiteX0" fmla="*/ 0 w 4394200"/>
                  <a:gd name="connsiteY0" fmla="*/ 592667 h 592667"/>
                  <a:gd name="connsiteX1" fmla="*/ 2912533 w 4394200"/>
                  <a:gd name="connsiteY1" fmla="*/ 0 h 592667"/>
                  <a:gd name="connsiteX2" fmla="*/ 4394200 w 4394200"/>
                  <a:gd name="connsiteY2" fmla="*/ 0 h 592667"/>
                </a:gdLst>
                <a:ahLst/>
                <a:cxnLst>
                  <a:cxn ang="0">
                    <a:pos x="connsiteX0" y="connsiteY0"/>
                  </a:cxn>
                  <a:cxn ang="0">
                    <a:pos x="connsiteX1" y="connsiteY1"/>
                  </a:cxn>
                  <a:cxn ang="0">
                    <a:pos x="connsiteX2" y="connsiteY2"/>
                  </a:cxn>
                </a:cxnLst>
                <a:rect l="l" t="t" r="r" b="b"/>
                <a:pathLst>
                  <a:path w="4394200" h="592667">
                    <a:moveTo>
                      <a:pt x="0" y="592667"/>
                    </a:moveTo>
                    <a:lnTo>
                      <a:pt x="2912533" y="0"/>
                    </a:lnTo>
                    <a:lnTo>
                      <a:pt x="4394200" y="0"/>
                    </a:lnTo>
                  </a:path>
                </a:pathLst>
              </a:custGeom>
              <a:noFill/>
              <a:ln w="12700" cap="flat" cmpd="sng" algn="ctr">
                <a:solidFill>
                  <a:sysClr val="window" lastClr="FFFFFF">
                    <a:lumMod val="85000"/>
                  </a:sysClr>
                </a:solidFill>
                <a:prstDash val="solid"/>
                <a:miter lim="800000"/>
              </a:ln>
              <a:effectLst/>
            </p:spPr>
            <p:txBody>
              <a:bodyPr rtlCol="0" anchor="ctr"/>
              <a:lstStyle/>
              <a:p>
                <a:pPr algn="ctr" defTabSz="914400">
                  <a:defRPr/>
                </a:pPr>
                <a:endParaRPr lang="zh-CN" altLang="en-US" kern="0">
                  <a:solidFill>
                    <a:prstClr val="white"/>
                  </a:solidFill>
                  <a:latin typeface="Segoe UI"/>
                  <a:ea typeface="微软雅黑"/>
                </a:endParaRPr>
              </a:p>
            </p:txBody>
          </p:sp>
        </p:grpSp>
        <p:sp>
          <p:nvSpPr>
            <p:cNvPr id="69" name="椭圆 68">
              <a:extLst>
                <a:ext uri="{FF2B5EF4-FFF2-40B4-BE49-F238E27FC236}">
                  <a16:creationId xmlns:a16="http://schemas.microsoft.com/office/drawing/2014/main" id="{590DC5EF-3C3D-5BAF-B933-12C363E99740}"/>
                </a:ext>
              </a:extLst>
            </p:cNvPr>
            <p:cNvSpPr/>
            <p:nvPr/>
          </p:nvSpPr>
          <p:spPr>
            <a:xfrm>
              <a:off x="4361366" y="646062"/>
              <a:ext cx="108000" cy="108000"/>
            </a:xfrm>
            <a:prstGeom prst="ellipse">
              <a:avLst/>
            </a:prstGeom>
            <a:solidFill>
              <a:schemeClr val="accent1"/>
            </a:solidFill>
            <a:ln w="12700" cap="flat" cmpd="sng" algn="ctr">
              <a:solidFill>
                <a:sysClr val="window" lastClr="FFFFFF">
                  <a:lumMod val="85000"/>
                </a:sys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14400">
                <a:defRPr/>
              </a:pPr>
              <a:endParaRPr lang="zh-CN" altLang="en-US" kern="0">
                <a:solidFill>
                  <a:prstClr val="white"/>
                </a:solidFill>
                <a:latin typeface="Segoe UI"/>
                <a:ea typeface="微软雅黑"/>
              </a:endParaRPr>
            </a:p>
          </p:txBody>
        </p:sp>
        <p:sp>
          <p:nvSpPr>
            <p:cNvPr id="70" name="椭圆 69">
              <a:extLst>
                <a:ext uri="{FF2B5EF4-FFF2-40B4-BE49-F238E27FC236}">
                  <a16:creationId xmlns:a16="http://schemas.microsoft.com/office/drawing/2014/main" id="{28572FB6-0E79-5E2E-5EDC-7B1DC7DA4993}"/>
                </a:ext>
              </a:extLst>
            </p:cNvPr>
            <p:cNvSpPr/>
            <p:nvPr/>
          </p:nvSpPr>
          <p:spPr>
            <a:xfrm>
              <a:off x="4361366" y="1732467"/>
              <a:ext cx="108000" cy="108000"/>
            </a:xfrm>
            <a:prstGeom prst="ellipse">
              <a:avLst/>
            </a:prstGeom>
            <a:solidFill>
              <a:schemeClr val="accent2"/>
            </a:solidFill>
            <a:ln w="12700" cap="flat" cmpd="sng" algn="ctr">
              <a:solidFill>
                <a:sysClr val="window" lastClr="FFFFFF">
                  <a:lumMod val="85000"/>
                </a:sys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14400">
                <a:defRPr/>
              </a:pPr>
              <a:endParaRPr lang="zh-CN" altLang="en-US" kern="0">
                <a:solidFill>
                  <a:prstClr val="white"/>
                </a:solidFill>
                <a:latin typeface="Segoe UI"/>
                <a:ea typeface="微软雅黑"/>
              </a:endParaRPr>
            </a:p>
          </p:txBody>
        </p:sp>
        <p:sp>
          <p:nvSpPr>
            <p:cNvPr id="71" name="椭圆 70">
              <a:extLst>
                <a:ext uri="{FF2B5EF4-FFF2-40B4-BE49-F238E27FC236}">
                  <a16:creationId xmlns:a16="http://schemas.microsoft.com/office/drawing/2014/main" id="{0B3AA759-A5DC-8473-DB11-EDCA6FC2E016}"/>
                </a:ext>
              </a:extLst>
            </p:cNvPr>
            <p:cNvSpPr/>
            <p:nvPr/>
          </p:nvSpPr>
          <p:spPr>
            <a:xfrm>
              <a:off x="4361366" y="2814032"/>
              <a:ext cx="108000" cy="108000"/>
            </a:xfrm>
            <a:prstGeom prst="ellipse">
              <a:avLst/>
            </a:prstGeom>
            <a:solidFill>
              <a:schemeClr val="accent3"/>
            </a:solidFill>
            <a:ln w="12700" cap="flat" cmpd="sng" algn="ctr">
              <a:solidFill>
                <a:sysClr val="window" lastClr="FFFFFF">
                  <a:lumMod val="85000"/>
                </a:sys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14400">
                <a:defRPr/>
              </a:pPr>
              <a:endParaRPr lang="zh-CN" altLang="en-US" kern="0">
                <a:solidFill>
                  <a:prstClr val="white"/>
                </a:solidFill>
                <a:latin typeface="Segoe UI"/>
                <a:ea typeface="微软雅黑"/>
              </a:endParaRPr>
            </a:p>
          </p:txBody>
        </p:sp>
        <p:sp>
          <p:nvSpPr>
            <p:cNvPr id="72" name="椭圆 71">
              <a:extLst>
                <a:ext uri="{FF2B5EF4-FFF2-40B4-BE49-F238E27FC236}">
                  <a16:creationId xmlns:a16="http://schemas.microsoft.com/office/drawing/2014/main" id="{36A471D2-3957-124F-9DF8-9BCA45C591A1}"/>
                </a:ext>
              </a:extLst>
            </p:cNvPr>
            <p:cNvSpPr/>
            <p:nvPr/>
          </p:nvSpPr>
          <p:spPr>
            <a:xfrm>
              <a:off x="4361366" y="3933800"/>
              <a:ext cx="108000" cy="108000"/>
            </a:xfrm>
            <a:prstGeom prst="ellipse">
              <a:avLst/>
            </a:prstGeom>
            <a:solidFill>
              <a:schemeClr val="accent4"/>
            </a:solidFill>
            <a:ln w="12700" cap="flat" cmpd="sng" algn="ctr">
              <a:solidFill>
                <a:sysClr val="window" lastClr="FFFFFF">
                  <a:lumMod val="85000"/>
                </a:sys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14400">
                <a:defRPr/>
              </a:pPr>
              <a:endParaRPr lang="zh-CN" altLang="en-US" kern="0">
                <a:solidFill>
                  <a:prstClr val="white"/>
                </a:solidFill>
                <a:latin typeface="Segoe UI"/>
                <a:ea typeface="微软雅黑"/>
              </a:endParaRPr>
            </a:p>
          </p:txBody>
        </p:sp>
        <p:sp>
          <p:nvSpPr>
            <p:cNvPr id="73" name="椭圆 72">
              <a:extLst>
                <a:ext uri="{FF2B5EF4-FFF2-40B4-BE49-F238E27FC236}">
                  <a16:creationId xmlns:a16="http://schemas.microsoft.com/office/drawing/2014/main" id="{628068EC-94C6-5832-4245-5861E0766C8A}"/>
                </a:ext>
              </a:extLst>
            </p:cNvPr>
            <p:cNvSpPr/>
            <p:nvPr/>
          </p:nvSpPr>
          <p:spPr>
            <a:xfrm>
              <a:off x="4361366" y="5017531"/>
              <a:ext cx="108000" cy="108000"/>
            </a:xfrm>
            <a:prstGeom prst="ellipse">
              <a:avLst/>
            </a:prstGeom>
            <a:solidFill>
              <a:schemeClr val="accent5"/>
            </a:solidFill>
            <a:ln w="12700" cap="flat" cmpd="sng" algn="ctr">
              <a:solidFill>
                <a:sysClr val="window" lastClr="FFFFFF">
                  <a:lumMod val="85000"/>
                </a:sys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14400">
                <a:defRPr/>
              </a:pPr>
              <a:endParaRPr lang="zh-CN" altLang="en-US" kern="0">
                <a:solidFill>
                  <a:prstClr val="white"/>
                </a:solidFill>
                <a:latin typeface="Segoe UI"/>
                <a:ea typeface="微软雅黑"/>
              </a:endParaRPr>
            </a:p>
          </p:txBody>
        </p:sp>
        <p:sp>
          <p:nvSpPr>
            <p:cNvPr id="74" name="椭圆 73">
              <a:extLst>
                <a:ext uri="{FF2B5EF4-FFF2-40B4-BE49-F238E27FC236}">
                  <a16:creationId xmlns:a16="http://schemas.microsoft.com/office/drawing/2014/main" id="{883038D3-EEBD-4565-1356-DBBDF89DF007}"/>
                </a:ext>
              </a:extLst>
            </p:cNvPr>
            <p:cNvSpPr/>
            <p:nvPr/>
          </p:nvSpPr>
          <p:spPr>
            <a:xfrm>
              <a:off x="4361366" y="6101262"/>
              <a:ext cx="108000" cy="108000"/>
            </a:xfrm>
            <a:prstGeom prst="ellipse">
              <a:avLst/>
            </a:prstGeom>
            <a:solidFill>
              <a:schemeClr val="accent6"/>
            </a:solidFill>
            <a:ln w="12700" cap="flat" cmpd="sng" algn="ctr">
              <a:solidFill>
                <a:sysClr val="window" lastClr="FFFFFF">
                  <a:lumMod val="85000"/>
                </a:sys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14400">
                <a:defRPr/>
              </a:pPr>
              <a:endParaRPr lang="zh-CN" altLang="en-US" kern="0">
                <a:solidFill>
                  <a:prstClr val="white"/>
                </a:solidFill>
                <a:latin typeface="Segoe UI"/>
                <a:ea typeface="微软雅黑"/>
              </a:endParaRPr>
            </a:p>
          </p:txBody>
        </p:sp>
      </p:grpSp>
      <p:grpSp>
        <p:nvGrpSpPr>
          <p:cNvPr id="7" name="组 156">
            <a:extLst>
              <a:ext uri="{FF2B5EF4-FFF2-40B4-BE49-F238E27FC236}">
                <a16:creationId xmlns:a16="http://schemas.microsoft.com/office/drawing/2014/main" id="{5811A890-B99D-A358-5256-0B725C51EBF2}"/>
              </a:ext>
            </a:extLst>
          </p:cNvPr>
          <p:cNvGrpSpPr/>
          <p:nvPr/>
        </p:nvGrpSpPr>
        <p:grpSpPr>
          <a:xfrm>
            <a:off x="10250871" y="638906"/>
            <a:ext cx="1331529" cy="429461"/>
            <a:chOff x="4581317" y="463126"/>
            <a:chExt cx="1413570" cy="471007"/>
          </a:xfrm>
        </p:grpSpPr>
        <p:sp>
          <p:nvSpPr>
            <p:cNvPr id="62" name="矩形 61">
              <a:extLst>
                <a:ext uri="{FF2B5EF4-FFF2-40B4-BE49-F238E27FC236}">
                  <a16:creationId xmlns:a16="http://schemas.microsoft.com/office/drawing/2014/main" id="{893030A3-DBCE-A0E1-2311-2D6B22F7DDDE}"/>
                </a:ext>
              </a:extLst>
            </p:cNvPr>
            <p:cNvSpPr/>
            <p:nvPr/>
          </p:nvSpPr>
          <p:spPr>
            <a:xfrm>
              <a:off x="4581317" y="463126"/>
              <a:ext cx="1413570" cy="471007"/>
            </a:xfrm>
            <a:prstGeom prst="rect">
              <a:avLst/>
            </a:prstGeom>
            <a:noFill/>
            <a:ln w="12700" cap="flat" cmpd="sng" algn="ctr">
              <a:solidFill>
                <a:sysClr val="window" lastClr="FFFFFF">
                  <a:lumMod val="75000"/>
                </a:sys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14400">
                <a:defRPr/>
              </a:pPr>
              <a:endParaRPr lang="zh-CN" altLang="en-US" b="1" kern="0" dirty="0">
                <a:solidFill>
                  <a:srgbClr val="2958A0"/>
                </a:solidFill>
                <a:latin typeface="Segoe UI"/>
                <a:ea typeface="微软雅黑"/>
              </a:endParaRPr>
            </a:p>
          </p:txBody>
        </p:sp>
        <p:sp>
          <p:nvSpPr>
            <p:cNvPr id="61" name="矩形 60">
              <a:extLst>
                <a:ext uri="{FF2B5EF4-FFF2-40B4-BE49-F238E27FC236}">
                  <a16:creationId xmlns:a16="http://schemas.microsoft.com/office/drawing/2014/main" id="{0D449237-BFD5-71FD-F19E-24E529F569D8}"/>
                </a:ext>
              </a:extLst>
            </p:cNvPr>
            <p:cNvSpPr/>
            <p:nvPr/>
          </p:nvSpPr>
          <p:spPr>
            <a:xfrm>
              <a:off x="4677733" y="513965"/>
              <a:ext cx="1176264" cy="405061"/>
            </a:xfrm>
            <a:prstGeom prst="rect">
              <a:avLst/>
            </a:prstGeom>
          </p:spPr>
          <p:txBody>
            <a:bodyPr wrap="none">
              <a:spAutoFit/>
            </a:bodyPr>
            <a:lstStyle/>
            <a:p>
              <a:pPr defTabSz="914400">
                <a:defRPr/>
              </a:pPr>
              <a:r>
                <a:rPr lang="zh-CN" altLang="en-US" b="1" kern="0" dirty="0">
                  <a:latin typeface="Segoe UI"/>
                  <a:ea typeface="微软雅黑"/>
                </a:rPr>
                <a:t>线性回归</a:t>
              </a:r>
            </a:p>
          </p:txBody>
        </p:sp>
      </p:grpSp>
      <p:grpSp>
        <p:nvGrpSpPr>
          <p:cNvPr id="9" name="组 157">
            <a:extLst>
              <a:ext uri="{FF2B5EF4-FFF2-40B4-BE49-F238E27FC236}">
                <a16:creationId xmlns:a16="http://schemas.microsoft.com/office/drawing/2014/main" id="{72B2C9A9-94C5-DEF3-7314-98FB315F8E3B}"/>
              </a:ext>
            </a:extLst>
          </p:cNvPr>
          <p:cNvGrpSpPr/>
          <p:nvPr/>
        </p:nvGrpSpPr>
        <p:grpSpPr>
          <a:xfrm>
            <a:off x="10250871" y="1633970"/>
            <a:ext cx="1332000" cy="429461"/>
            <a:chOff x="4581317" y="1550962"/>
            <a:chExt cx="1414070" cy="471007"/>
          </a:xfrm>
        </p:grpSpPr>
        <p:sp>
          <p:nvSpPr>
            <p:cNvPr id="55" name="矩形 54">
              <a:extLst>
                <a:ext uri="{FF2B5EF4-FFF2-40B4-BE49-F238E27FC236}">
                  <a16:creationId xmlns:a16="http://schemas.microsoft.com/office/drawing/2014/main" id="{4D636FEA-DC15-837E-0E73-2839D8F8BCF8}"/>
                </a:ext>
              </a:extLst>
            </p:cNvPr>
            <p:cNvSpPr/>
            <p:nvPr/>
          </p:nvSpPr>
          <p:spPr>
            <a:xfrm>
              <a:off x="4581317" y="1550962"/>
              <a:ext cx="1414070" cy="471007"/>
            </a:xfrm>
            <a:prstGeom prst="rect">
              <a:avLst/>
            </a:prstGeom>
            <a:noFill/>
            <a:ln w="12700" cap="flat" cmpd="sng" algn="ctr">
              <a:solidFill>
                <a:sysClr val="window" lastClr="FFFFFF">
                  <a:lumMod val="75000"/>
                </a:sys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14400">
                <a:defRPr/>
              </a:pPr>
              <a:endParaRPr lang="zh-CN" altLang="en-US" b="1" kern="0">
                <a:solidFill>
                  <a:srgbClr val="2958A0"/>
                </a:solidFill>
                <a:latin typeface="Segoe UI"/>
                <a:ea typeface="微软雅黑"/>
              </a:endParaRPr>
            </a:p>
          </p:txBody>
        </p:sp>
        <p:sp>
          <p:nvSpPr>
            <p:cNvPr id="54" name="矩形 53">
              <a:extLst>
                <a:ext uri="{FF2B5EF4-FFF2-40B4-BE49-F238E27FC236}">
                  <a16:creationId xmlns:a16="http://schemas.microsoft.com/office/drawing/2014/main" id="{C6F59CEC-D6AF-BBBD-CAFA-AB1D2A71BE48}"/>
                </a:ext>
              </a:extLst>
            </p:cNvPr>
            <p:cNvSpPr/>
            <p:nvPr/>
          </p:nvSpPr>
          <p:spPr>
            <a:xfrm>
              <a:off x="4677733" y="1601801"/>
              <a:ext cx="1176264" cy="405061"/>
            </a:xfrm>
            <a:prstGeom prst="rect">
              <a:avLst/>
            </a:prstGeom>
          </p:spPr>
          <p:txBody>
            <a:bodyPr wrap="none">
              <a:spAutoFit/>
            </a:bodyPr>
            <a:lstStyle/>
            <a:p>
              <a:pPr defTabSz="914400">
                <a:defRPr/>
              </a:pPr>
              <a:r>
                <a:rPr lang="zh-CN" altLang="en-US" b="1" kern="0" dirty="0">
                  <a:latin typeface="Segoe UI"/>
                  <a:ea typeface="微软雅黑"/>
                </a:rPr>
                <a:t>逻辑回归</a:t>
              </a:r>
            </a:p>
          </p:txBody>
        </p:sp>
      </p:grpSp>
      <p:sp>
        <p:nvSpPr>
          <p:cNvPr id="18" name="文本框 17">
            <a:extLst>
              <a:ext uri="{FF2B5EF4-FFF2-40B4-BE49-F238E27FC236}">
                <a16:creationId xmlns:a16="http://schemas.microsoft.com/office/drawing/2014/main" id="{59E7DE25-4149-D679-E730-86C6DF5BE81C}"/>
              </a:ext>
            </a:extLst>
          </p:cNvPr>
          <p:cNvSpPr txBox="1"/>
          <p:nvPr/>
        </p:nvSpPr>
        <p:spPr>
          <a:xfrm>
            <a:off x="9710004" y="612579"/>
            <a:ext cx="356655" cy="477068"/>
          </a:xfrm>
          <a:prstGeom prst="rect">
            <a:avLst/>
          </a:prstGeom>
          <a:noFill/>
        </p:spPr>
        <p:txBody>
          <a:bodyPr wrap="none" rtlCol="0">
            <a:spAutoFit/>
          </a:bodyPr>
          <a:lstStyle/>
          <a:p>
            <a:r>
              <a:rPr lang="en-US" altLang="zh-CN" sz="2800" dirty="0">
                <a:solidFill>
                  <a:srgbClr val="000000"/>
                </a:solidFill>
                <a:latin typeface="Segoe UI"/>
                <a:ea typeface="微软雅黑"/>
              </a:rPr>
              <a:t>1</a:t>
            </a:r>
            <a:endParaRPr lang="zh-CN" altLang="en-US" sz="2800" dirty="0">
              <a:solidFill>
                <a:srgbClr val="000000"/>
              </a:solidFill>
              <a:latin typeface="Segoe UI"/>
              <a:ea typeface="微软雅黑"/>
            </a:endParaRPr>
          </a:p>
        </p:txBody>
      </p:sp>
      <p:sp>
        <p:nvSpPr>
          <p:cNvPr id="19" name="文本框 18">
            <a:extLst>
              <a:ext uri="{FF2B5EF4-FFF2-40B4-BE49-F238E27FC236}">
                <a16:creationId xmlns:a16="http://schemas.microsoft.com/office/drawing/2014/main" id="{9953E043-14B5-0D80-2B80-61B31C887C66}"/>
              </a:ext>
            </a:extLst>
          </p:cNvPr>
          <p:cNvSpPr txBox="1"/>
          <p:nvPr/>
        </p:nvSpPr>
        <p:spPr>
          <a:xfrm>
            <a:off x="9715726" y="1606204"/>
            <a:ext cx="356655" cy="477068"/>
          </a:xfrm>
          <a:prstGeom prst="rect">
            <a:avLst/>
          </a:prstGeom>
          <a:noFill/>
        </p:spPr>
        <p:txBody>
          <a:bodyPr wrap="none" rtlCol="0">
            <a:spAutoFit/>
          </a:bodyPr>
          <a:lstStyle/>
          <a:p>
            <a:r>
              <a:rPr lang="en-US" altLang="zh-CN" sz="2800" dirty="0">
                <a:solidFill>
                  <a:srgbClr val="000000"/>
                </a:solidFill>
                <a:latin typeface="Segoe UI"/>
                <a:ea typeface="微软雅黑"/>
              </a:rPr>
              <a:t>2</a:t>
            </a:r>
            <a:endParaRPr lang="zh-CN" altLang="en-US" sz="2800" dirty="0">
              <a:solidFill>
                <a:srgbClr val="000000"/>
              </a:solidFill>
              <a:latin typeface="Segoe UI"/>
              <a:ea typeface="微软雅黑"/>
            </a:endParaRPr>
          </a:p>
        </p:txBody>
      </p:sp>
      <p:sp>
        <p:nvSpPr>
          <p:cNvPr id="20" name="文本框 19">
            <a:extLst>
              <a:ext uri="{FF2B5EF4-FFF2-40B4-BE49-F238E27FC236}">
                <a16:creationId xmlns:a16="http://schemas.microsoft.com/office/drawing/2014/main" id="{EFAF3A9C-7FBB-DB59-6B85-C531CF2C7D50}"/>
              </a:ext>
            </a:extLst>
          </p:cNvPr>
          <p:cNvSpPr txBox="1"/>
          <p:nvPr/>
        </p:nvSpPr>
        <p:spPr>
          <a:xfrm>
            <a:off x="9715726" y="2602064"/>
            <a:ext cx="356655" cy="477068"/>
          </a:xfrm>
          <a:prstGeom prst="rect">
            <a:avLst/>
          </a:prstGeom>
          <a:noFill/>
        </p:spPr>
        <p:txBody>
          <a:bodyPr wrap="none" rtlCol="0">
            <a:spAutoFit/>
          </a:bodyPr>
          <a:lstStyle/>
          <a:p>
            <a:r>
              <a:rPr lang="en-US" altLang="zh-CN" sz="2800" dirty="0">
                <a:solidFill>
                  <a:srgbClr val="000000"/>
                </a:solidFill>
                <a:latin typeface="Segoe UI"/>
                <a:ea typeface="微软雅黑"/>
              </a:rPr>
              <a:t>3</a:t>
            </a:r>
            <a:endParaRPr lang="zh-CN" altLang="en-US" sz="2800" dirty="0">
              <a:solidFill>
                <a:srgbClr val="000000"/>
              </a:solidFill>
              <a:latin typeface="Segoe UI"/>
              <a:ea typeface="微软雅黑"/>
            </a:endParaRPr>
          </a:p>
        </p:txBody>
      </p:sp>
      <p:sp>
        <p:nvSpPr>
          <p:cNvPr id="21" name="文本框 20">
            <a:extLst>
              <a:ext uri="{FF2B5EF4-FFF2-40B4-BE49-F238E27FC236}">
                <a16:creationId xmlns:a16="http://schemas.microsoft.com/office/drawing/2014/main" id="{756E58CA-3B2A-3133-7366-AA299F08528E}"/>
              </a:ext>
            </a:extLst>
          </p:cNvPr>
          <p:cNvSpPr txBox="1"/>
          <p:nvPr/>
        </p:nvSpPr>
        <p:spPr>
          <a:xfrm>
            <a:off x="9715726" y="3597924"/>
            <a:ext cx="356655" cy="477068"/>
          </a:xfrm>
          <a:prstGeom prst="rect">
            <a:avLst/>
          </a:prstGeom>
          <a:noFill/>
        </p:spPr>
        <p:txBody>
          <a:bodyPr wrap="none" rtlCol="0">
            <a:spAutoFit/>
          </a:bodyPr>
          <a:lstStyle/>
          <a:p>
            <a:r>
              <a:rPr lang="en-US" altLang="zh-CN" sz="2800" dirty="0">
                <a:solidFill>
                  <a:srgbClr val="000000"/>
                </a:solidFill>
                <a:latin typeface="Segoe UI"/>
                <a:ea typeface="微软雅黑"/>
              </a:rPr>
              <a:t>4</a:t>
            </a:r>
            <a:endParaRPr lang="zh-CN" altLang="en-US" sz="2800" dirty="0">
              <a:solidFill>
                <a:srgbClr val="000000"/>
              </a:solidFill>
              <a:latin typeface="Segoe UI"/>
              <a:ea typeface="微软雅黑"/>
            </a:endParaRPr>
          </a:p>
        </p:txBody>
      </p:sp>
      <p:sp>
        <p:nvSpPr>
          <p:cNvPr id="22" name="文本框 21">
            <a:extLst>
              <a:ext uri="{FF2B5EF4-FFF2-40B4-BE49-F238E27FC236}">
                <a16:creationId xmlns:a16="http://schemas.microsoft.com/office/drawing/2014/main" id="{4E238925-C673-0F88-3CB6-889EFECEE22B}"/>
              </a:ext>
            </a:extLst>
          </p:cNvPr>
          <p:cNvSpPr txBox="1"/>
          <p:nvPr/>
        </p:nvSpPr>
        <p:spPr>
          <a:xfrm>
            <a:off x="9715726" y="4593785"/>
            <a:ext cx="356655" cy="477068"/>
          </a:xfrm>
          <a:prstGeom prst="rect">
            <a:avLst/>
          </a:prstGeom>
          <a:noFill/>
        </p:spPr>
        <p:txBody>
          <a:bodyPr wrap="none" rtlCol="0">
            <a:spAutoFit/>
          </a:bodyPr>
          <a:lstStyle/>
          <a:p>
            <a:r>
              <a:rPr lang="en-US" altLang="zh-CN" sz="2800" dirty="0">
                <a:solidFill>
                  <a:srgbClr val="000000"/>
                </a:solidFill>
                <a:latin typeface="Segoe UI"/>
                <a:ea typeface="微软雅黑"/>
              </a:rPr>
              <a:t>5</a:t>
            </a:r>
            <a:endParaRPr lang="zh-CN" altLang="en-US" sz="2800" dirty="0">
              <a:solidFill>
                <a:srgbClr val="000000"/>
              </a:solidFill>
              <a:latin typeface="Segoe UI"/>
              <a:ea typeface="微软雅黑"/>
            </a:endParaRPr>
          </a:p>
        </p:txBody>
      </p:sp>
      <p:sp>
        <p:nvSpPr>
          <p:cNvPr id="23" name="文本框 22">
            <a:extLst>
              <a:ext uri="{FF2B5EF4-FFF2-40B4-BE49-F238E27FC236}">
                <a16:creationId xmlns:a16="http://schemas.microsoft.com/office/drawing/2014/main" id="{119F14C2-A5C4-A748-1ACF-E85E5E4F87D8}"/>
              </a:ext>
            </a:extLst>
          </p:cNvPr>
          <p:cNvSpPr txBox="1"/>
          <p:nvPr/>
        </p:nvSpPr>
        <p:spPr>
          <a:xfrm>
            <a:off x="9715726" y="5589645"/>
            <a:ext cx="356655" cy="477068"/>
          </a:xfrm>
          <a:prstGeom prst="rect">
            <a:avLst/>
          </a:prstGeom>
          <a:noFill/>
        </p:spPr>
        <p:txBody>
          <a:bodyPr wrap="none" rtlCol="0">
            <a:spAutoFit/>
          </a:bodyPr>
          <a:lstStyle/>
          <a:p>
            <a:r>
              <a:rPr lang="en-US" altLang="zh-CN" sz="2800" dirty="0">
                <a:solidFill>
                  <a:srgbClr val="000000"/>
                </a:solidFill>
                <a:latin typeface="Segoe UI"/>
                <a:ea typeface="微软雅黑"/>
              </a:rPr>
              <a:t>6</a:t>
            </a:r>
            <a:endParaRPr lang="zh-CN" altLang="en-US" sz="2800" dirty="0">
              <a:solidFill>
                <a:srgbClr val="000000"/>
              </a:solidFill>
              <a:latin typeface="Segoe UI"/>
              <a:ea typeface="微软雅黑"/>
            </a:endParaRPr>
          </a:p>
        </p:txBody>
      </p:sp>
      <p:pic>
        <p:nvPicPr>
          <p:cNvPr id="24" name="图片 23">
            <a:extLst>
              <a:ext uri="{FF2B5EF4-FFF2-40B4-BE49-F238E27FC236}">
                <a16:creationId xmlns:a16="http://schemas.microsoft.com/office/drawing/2014/main" id="{995ECA90-E945-023A-DA76-AB9D8E2E25A2}"/>
              </a:ext>
            </a:extLst>
          </p:cNvPr>
          <p:cNvPicPr>
            <a:picLocks noChangeAspect="1"/>
          </p:cNvPicPr>
          <p:nvPr/>
        </p:nvPicPr>
        <p:blipFill rotWithShape="1">
          <a:blip r:embed="rId3"/>
          <a:srcRect l="49574"/>
          <a:stretch/>
        </p:blipFill>
        <p:spPr>
          <a:xfrm>
            <a:off x="5927469" y="2437090"/>
            <a:ext cx="944035" cy="1812159"/>
          </a:xfrm>
          <a:prstGeom prst="rect">
            <a:avLst/>
          </a:prstGeom>
        </p:spPr>
      </p:pic>
      <p:sp>
        <p:nvSpPr>
          <p:cNvPr id="81" name="文本占位符 1">
            <a:extLst>
              <a:ext uri="{FF2B5EF4-FFF2-40B4-BE49-F238E27FC236}">
                <a16:creationId xmlns:a16="http://schemas.microsoft.com/office/drawing/2014/main" id="{C6BC73A3-5FB2-0953-9F44-9455938CEAF2}"/>
              </a:ext>
            </a:extLst>
          </p:cNvPr>
          <p:cNvSpPr>
            <a:spLocks noGrp="1"/>
          </p:cNvSpPr>
          <p:nvPr>
            <p:ph type="body" sz="quarter" idx="10"/>
          </p:nvPr>
        </p:nvSpPr>
        <p:spPr>
          <a:xfrm>
            <a:off x="265304" y="220133"/>
            <a:ext cx="6557070" cy="389467"/>
          </a:xfrm>
        </p:spPr>
        <p:txBody>
          <a:bodyPr/>
          <a:lstStyle/>
          <a:p>
            <a:r>
              <a:rPr kumimoji="1" lang="en-US" altLang="zh-CN" sz="2400" dirty="0">
                <a:solidFill>
                  <a:srgbClr val="2958A0"/>
                </a:solidFill>
              </a:rPr>
              <a:t>PART</a:t>
            </a:r>
            <a:r>
              <a:rPr kumimoji="1" lang="zh-CN" altLang="en-US" sz="2400" dirty="0">
                <a:solidFill>
                  <a:srgbClr val="2958A0"/>
                </a:solidFill>
              </a:rPr>
              <a:t> </a:t>
            </a:r>
            <a:r>
              <a:rPr kumimoji="1" lang="en-US" altLang="zh-CN" sz="2400" dirty="0">
                <a:solidFill>
                  <a:srgbClr val="2958A0"/>
                </a:solidFill>
              </a:rPr>
              <a:t>THREE</a:t>
            </a:r>
            <a:r>
              <a:rPr kumimoji="1" lang="zh-CN" altLang="en-US" sz="2400" dirty="0">
                <a:solidFill>
                  <a:srgbClr val="2958A0"/>
                </a:solidFill>
              </a:rPr>
              <a:t>    基于文本模态的语音情感识别</a:t>
            </a:r>
          </a:p>
        </p:txBody>
      </p:sp>
      <p:grpSp>
        <p:nvGrpSpPr>
          <p:cNvPr id="84" name="组 157">
            <a:extLst>
              <a:ext uri="{FF2B5EF4-FFF2-40B4-BE49-F238E27FC236}">
                <a16:creationId xmlns:a16="http://schemas.microsoft.com/office/drawing/2014/main" id="{8DD1124D-B872-6283-492D-542D56033C43}"/>
              </a:ext>
            </a:extLst>
          </p:cNvPr>
          <p:cNvGrpSpPr/>
          <p:nvPr/>
        </p:nvGrpSpPr>
        <p:grpSpPr>
          <a:xfrm>
            <a:off x="10250871" y="2629034"/>
            <a:ext cx="1656000" cy="429461"/>
            <a:chOff x="4581317" y="1550962"/>
            <a:chExt cx="1517735" cy="471007"/>
          </a:xfrm>
        </p:grpSpPr>
        <p:sp>
          <p:nvSpPr>
            <p:cNvPr id="85" name="矩形 84">
              <a:extLst>
                <a:ext uri="{FF2B5EF4-FFF2-40B4-BE49-F238E27FC236}">
                  <a16:creationId xmlns:a16="http://schemas.microsoft.com/office/drawing/2014/main" id="{498C6666-1CD2-476E-8AF9-5C3C36B76C52}"/>
                </a:ext>
              </a:extLst>
            </p:cNvPr>
            <p:cNvSpPr/>
            <p:nvPr/>
          </p:nvSpPr>
          <p:spPr>
            <a:xfrm>
              <a:off x="4581317" y="1550962"/>
              <a:ext cx="1414070" cy="471007"/>
            </a:xfrm>
            <a:prstGeom prst="rect">
              <a:avLst/>
            </a:prstGeom>
            <a:noFill/>
            <a:ln w="12700" cap="flat" cmpd="sng" algn="ctr">
              <a:solidFill>
                <a:sysClr val="window" lastClr="FFFFFF">
                  <a:lumMod val="75000"/>
                </a:sys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14400">
                <a:defRPr/>
              </a:pPr>
              <a:endParaRPr lang="zh-CN" altLang="en-US" b="1" kern="0">
                <a:solidFill>
                  <a:srgbClr val="2958A0"/>
                </a:solidFill>
                <a:latin typeface="Segoe UI"/>
                <a:ea typeface="微软雅黑"/>
              </a:endParaRPr>
            </a:p>
          </p:txBody>
        </p:sp>
        <p:sp>
          <p:nvSpPr>
            <p:cNvPr id="86" name="矩形 85">
              <a:extLst>
                <a:ext uri="{FF2B5EF4-FFF2-40B4-BE49-F238E27FC236}">
                  <a16:creationId xmlns:a16="http://schemas.microsoft.com/office/drawing/2014/main" id="{A2AF8B63-8F59-27AA-6179-E6EE2DA93306}"/>
                </a:ext>
              </a:extLst>
            </p:cNvPr>
            <p:cNvSpPr/>
            <p:nvPr/>
          </p:nvSpPr>
          <p:spPr>
            <a:xfrm>
              <a:off x="4677733" y="1601801"/>
              <a:ext cx="1421319" cy="405061"/>
            </a:xfrm>
            <a:prstGeom prst="rect">
              <a:avLst/>
            </a:prstGeom>
          </p:spPr>
          <p:txBody>
            <a:bodyPr wrap="none">
              <a:spAutoFit/>
            </a:bodyPr>
            <a:lstStyle/>
            <a:p>
              <a:pPr defTabSz="914400">
                <a:defRPr/>
              </a:pPr>
              <a:r>
                <a:rPr lang="zh-CN" altLang="en-US" b="1" kern="0" dirty="0">
                  <a:latin typeface="Segoe UI"/>
                  <a:ea typeface="微软雅黑"/>
                </a:rPr>
                <a:t>朴素贝叶斯</a:t>
              </a:r>
            </a:p>
          </p:txBody>
        </p:sp>
      </p:grpSp>
      <p:grpSp>
        <p:nvGrpSpPr>
          <p:cNvPr id="87" name="组 157">
            <a:extLst>
              <a:ext uri="{FF2B5EF4-FFF2-40B4-BE49-F238E27FC236}">
                <a16:creationId xmlns:a16="http://schemas.microsoft.com/office/drawing/2014/main" id="{CB92836F-A86D-309D-FB0B-BCF503AE1CDE}"/>
              </a:ext>
            </a:extLst>
          </p:cNvPr>
          <p:cNvGrpSpPr/>
          <p:nvPr/>
        </p:nvGrpSpPr>
        <p:grpSpPr>
          <a:xfrm>
            <a:off x="10250871" y="3624098"/>
            <a:ext cx="1044000" cy="429461"/>
            <a:chOff x="4581317" y="1550962"/>
            <a:chExt cx="1414070" cy="471007"/>
          </a:xfrm>
        </p:grpSpPr>
        <p:sp>
          <p:nvSpPr>
            <p:cNvPr id="88" name="矩形 87">
              <a:extLst>
                <a:ext uri="{FF2B5EF4-FFF2-40B4-BE49-F238E27FC236}">
                  <a16:creationId xmlns:a16="http://schemas.microsoft.com/office/drawing/2014/main" id="{11FE49F5-D98B-23F5-9E34-B95DEE7BCE6C}"/>
                </a:ext>
              </a:extLst>
            </p:cNvPr>
            <p:cNvSpPr/>
            <p:nvPr/>
          </p:nvSpPr>
          <p:spPr>
            <a:xfrm>
              <a:off x="4581317" y="1550962"/>
              <a:ext cx="1414070" cy="471007"/>
            </a:xfrm>
            <a:prstGeom prst="rect">
              <a:avLst/>
            </a:prstGeom>
            <a:noFill/>
            <a:ln w="12700" cap="flat" cmpd="sng" algn="ctr">
              <a:solidFill>
                <a:sysClr val="window" lastClr="FFFFFF">
                  <a:lumMod val="75000"/>
                </a:sys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14400">
                <a:defRPr/>
              </a:pPr>
              <a:endParaRPr lang="zh-CN" altLang="en-US" b="1" kern="0">
                <a:solidFill>
                  <a:srgbClr val="2958A0"/>
                </a:solidFill>
                <a:latin typeface="Segoe UI"/>
                <a:ea typeface="微软雅黑"/>
              </a:endParaRPr>
            </a:p>
          </p:txBody>
        </p:sp>
        <p:sp>
          <p:nvSpPr>
            <p:cNvPr id="89" name="矩形 88">
              <a:extLst>
                <a:ext uri="{FF2B5EF4-FFF2-40B4-BE49-F238E27FC236}">
                  <a16:creationId xmlns:a16="http://schemas.microsoft.com/office/drawing/2014/main" id="{4114679C-5642-2701-883D-74211A5D1327}"/>
                </a:ext>
              </a:extLst>
            </p:cNvPr>
            <p:cNvSpPr/>
            <p:nvPr/>
          </p:nvSpPr>
          <p:spPr>
            <a:xfrm>
              <a:off x="4677733" y="1601801"/>
              <a:ext cx="931208" cy="405061"/>
            </a:xfrm>
            <a:prstGeom prst="rect">
              <a:avLst/>
            </a:prstGeom>
          </p:spPr>
          <p:txBody>
            <a:bodyPr wrap="none">
              <a:spAutoFit/>
            </a:bodyPr>
            <a:lstStyle/>
            <a:p>
              <a:pPr defTabSz="914400">
                <a:defRPr/>
              </a:pPr>
              <a:r>
                <a:rPr lang="zh-CN" altLang="en-US" b="1" kern="0" dirty="0">
                  <a:latin typeface="Segoe UI"/>
                  <a:ea typeface="微软雅黑"/>
                </a:rPr>
                <a:t>决策树</a:t>
              </a:r>
            </a:p>
          </p:txBody>
        </p:sp>
      </p:grpSp>
      <p:grpSp>
        <p:nvGrpSpPr>
          <p:cNvPr id="90" name="组 157">
            <a:extLst>
              <a:ext uri="{FF2B5EF4-FFF2-40B4-BE49-F238E27FC236}">
                <a16:creationId xmlns:a16="http://schemas.microsoft.com/office/drawing/2014/main" id="{BFB19912-37E9-3FAB-E378-B003F5D9CCF2}"/>
              </a:ext>
            </a:extLst>
          </p:cNvPr>
          <p:cNvGrpSpPr/>
          <p:nvPr/>
        </p:nvGrpSpPr>
        <p:grpSpPr>
          <a:xfrm>
            <a:off x="10250871" y="4619162"/>
            <a:ext cx="1332000" cy="429461"/>
            <a:chOff x="4581317" y="1550962"/>
            <a:chExt cx="1414070" cy="471007"/>
          </a:xfrm>
        </p:grpSpPr>
        <p:sp>
          <p:nvSpPr>
            <p:cNvPr id="91" name="矩形 90">
              <a:extLst>
                <a:ext uri="{FF2B5EF4-FFF2-40B4-BE49-F238E27FC236}">
                  <a16:creationId xmlns:a16="http://schemas.microsoft.com/office/drawing/2014/main" id="{CE928267-F2B2-4AA8-AE2D-C17EE913A4B6}"/>
                </a:ext>
              </a:extLst>
            </p:cNvPr>
            <p:cNvSpPr/>
            <p:nvPr/>
          </p:nvSpPr>
          <p:spPr>
            <a:xfrm>
              <a:off x="4581317" y="1550962"/>
              <a:ext cx="1414070" cy="471007"/>
            </a:xfrm>
            <a:prstGeom prst="rect">
              <a:avLst/>
            </a:prstGeom>
            <a:noFill/>
            <a:ln w="12700" cap="flat" cmpd="sng" algn="ctr">
              <a:solidFill>
                <a:sysClr val="window" lastClr="FFFFFF">
                  <a:lumMod val="75000"/>
                </a:sys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14400">
                <a:defRPr/>
              </a:pPr>
              <a:endParaRPr lang="zh-CN" altLang="en-US" b="1" kern="0">
                <a:solidFill>
                  <a:srgbClr val="2958A0"/>
                </a:solidFill>
                <a:latin typeface="Segoe UI"/>
                <a:ea typeface="微软雅黑"/>
              </a:endParaRPr>
            </a:p>
          </p:txBody>
        </p:sp>
        <p:sp>
          <p:nvSpPr>
            <p:cNvPr id="92" name="矩形 91">
              <a:extLst>
                <a:ext uri="{FF2B5EF4-FFF2-40B4-BE49-F238E27FC236}">
                  <a16:creationId xmlns:a16="http://schemas.microsoft.com/office/drawing/2014/main" id="{DC025D06-5644-8BBE-75D1-38025EF9E30A}"/>
                </a:ext>
              </a:extLst>
            </p:cNvPr>
            <p:cNvSpPr/>
            <p:nvPr/>
          </p:nvSpPr>
          <p:spPr>
            <a:xfrm>
              <a:off x="4677733" y="1601801"/>
              <a:ext cx="1215405" cy="405061"/>
            </a:xfrm>
            <a:prstGeom prst="rect">
              <a:avLst/>
            </a:prstGeom>
          </p:spPr>
          <p:txBody>
            <a:bodyPr wrap="none">
              <a:spAutoFit/>
            </a:bodyPr>
            <a:lstStyle/>
            <a:p>
              <a:pPr defTabSz="914400">
                <a:defRPr/>
              </a:pPr>
              <a:r>
                <a:rPr lang="zh-CN" altLang="en-US" b="1" kern="0" dirty="0">
                  <a:latin typeface="Segoe UI"/>
                  <a:ea typeface="微软雅黑"/>
                </a:rPr>
                <a:t>随机森林</a:t>
              </a:r>
            </a:p>
          </p:txBody>
        </p:sp>
      </p:grpSp>
      <p:grpSp>
        <p:nvGrpSpPr>
          <p:cNvPr id="93" name="组 157">
            <a:extLst>
              <a:ext uri="{FF2B5EF4-FFF2-40B4-BE49-F238E27FC236}">
                <a16:creationId xmlns:a16="http://schemas.microsoft.com/office/drawing/2014/main" id="{59B4D8AB-BC6F-5E65-F5B9-914FA2622FC7}"/>
              </a:ext>
            </a:extLst>
          </p:cNvPr>
          <p:cNvGrpSpPr/>
          <p:nvPr/>
        </p:nvGrpSpPr>
        <p:grpSpPr>
          <a:xfrm>
            <a:off x="10250871" y="5614227"/>
            <a:ext cx="1542891" cy="429461"/>
            <a:chOff x="4581317" y="1550962"/>
            <a:chExt cx="1414070" cy="471007"/>
          </a:xfrm>
        </p:grpSpPr>
        <p:sp>
          <p:nvSpPr>
            <p:cNvPr id="94" name="矩形 93">
              <a:extLst>
                <a:ext uri="{FF2B5EF4-FFF2-40B4-BE49-F238E27FC236}">
                  <a16:creationId xmlns:a16="http://schemas.microsoft.com/office/drawing/2014/main" id="{726E01C4-7A43-DF0A-5F59-8FB3E6278FB3}"/>
                </a:ext>
              </a:extLst>
            </p:cNvPr>
            <p:cNvSpPr/>
            <p:nvPr/>
          </p:nvSpPr>
          <p:spPr>
            <a:xfrm>
              <a:off x="4581317" y="1550962"/>
              <a:ext cx="1414070" cy="471007"/>
            </a:xfrm>
            <a:prstGeom prst="rect">
              <a:avLst/>
            </a:prstGeom>
            <a:noFill/>
            <a:ln w="12700" cap="flat" cmpd="sng" algn="ctr">
              <a:solidFill>
                <a:sysClr val="window" lastClr="FFFFFF">
                  <a:lumMod val="75000"/>
                </a:sys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14400">
                <a:defRPr/>
              </a:pPr>
              <a:endParaRPr lang="zh-CN" altLang="en-US" b="1" kern="0">
                <a:solidFill>
                  <a:srgbClr val="2958A0"/>
                </a:solidFill>
                <a:latin typeface="Segoe UI"/>
                <a:ea typeface="微软雅黑"/>
              </a:endParaRPr>
            </a:p>
          </p:txBody>
        </p:sp>
        <p:sp>
          <p:nvSpPr>
            <p:cNvPr id="95" name="矩形 94">
              <a:extLst>
                <a:ext uri="{FF2B5EF4-FFF2-40B4-BE49-F238E27FC236}">
                  <a16:creationId xmlns:a16="http://schemas.microsoft.com/office/drawing/2014/main" id="{889A50F9-6E1C-D175-DBAC-F707422623EC}"/>
                </a:ext>
              </a:extLst>
            </p:cNvPr>
            <p:cNvSpPr/>
            <p:nvPr/>
          </p:nvSpPr>
          <p:spPr>
            <a:xfrm>
              <a:off x="4677733" y="1601801"/>
              <a:ext cx="1227045" cy="405061"/>
            </a:xfrm>
            <a:prstGeom prst="rect">
              <a:avLst/>
            </a:prstGeom>
          </p:spPr>
          <p:txBody>
            <a:bodyPr wrap="none">
              <a:spAutoFit/>
            </a:bodyPr>
            <a:lstStyle/>
            <a:p>
              <a:pPr defTabSz="914400">
                <a:defRPr/>
              </a:pPr>
              <a:r>
                <a:rPr lang="zh-CN" altLang="en-US" b="1" kern="0" dirty="0">
                  <a:latin typeface="Segoe UI"/>
                  <a:ea typeface="微软雅黑"/>
                </a:rPr>
                <a:t>支持向量机</a:t>
              </a:r>
            </a:p>
          </p:txBody>
        </p:sp>
      </p:grpSp>
      <p:sp>
        <p:nvSpPr>
          <p:cNvPr id="97" name="矩形 96">
            <a:extLst>
              <a:ext uri="{FF2B5EF4-FFF2-40B4-BE49-F238E27FC236}">
                <a16:creationId xmlns:a16="http://schemas.microsoft.com/office/drawing/2014/main" id="{5160FA6F-0010-49C3-EBB9-1896B7D68897}"/>
              </a:ext>
            </a:extLst>
          </p:cNvPr>
          <p:cNvSpPr/>
          <p:nvPr/>
        </p:nvSpPr>
        <p:spPr>
          <a:xfrm>
            <a:off x="730953" y="764951"/>
            <a:ext cx="1107996" cy="369332"/>
          </a:xfrm>
          <a:prstGeom prst="rect">
            <a:avLst/>
          </a:prstGeom>
        </p:spPr>
        <p:txBody>
          <a:bodyPr wrap="none">
            <a:spAutoFit/>
          </a:bodyPr>
          <a:lstStyle/>
          <a:p>
            <a:r>
              <a:rPr lang="zh-CN" altLang="en-US" b="1" dirty="0">
                <a:solidFill>
                  <a:srgbClr val="000000"/>
                </a:solidFill>
                <a:latin typeface="Segoe UI"/>
                <a:ea typeface="微软雅黑"/>
              </a:rPr>
              <a:t>传统方法</a:t>
            </a:r>
          </a:p>
        </p:txBody>
      </p:sp>
      <p:sp>
        <p:nvSpPr>
          <p:cNvPr id="98" name="矩形 97">
            <a:extLst>
              <a:ext uri="{FF2B5EF4-FFF2-40B4-BE49-F238E27FC236}">
                <a16:creationId xmlns:a16="http://schemas.microsoft.com/office/drawing/2014/main" id="{DDD65765-0CB8-6B3E-8FBA-255304FF67EC}"/>
              </a:ext>
            </a:extLst>
          </p:cNvPr>
          <p:cNvSpPr/>
          <p:nvPr/>
        </p:nvSpPr>
        <p:spPr>
          <a:xfrm>
            <a:off x="5399421" y="2810303"/>
            <a:ext cx="1422184" cy="923330"/>
          </a:xfrm>
          <a:prstGeom prst="rect">
            <a:avLst/>
          </a:prstGeom>
        </p:spPr>
        <p:txBody>
          <a:bodyPr wrap="none">
            <a:spAutoFit/>
          </a:bodyPr>
          <a:lstStyle/>
          <a:p>
            <a:r>
              <a:rPr lang="zh-CN" altLang="en-US" b="1" dirty="0">
                <a:solidFill>
                  <a:srgbClr val="000000"/>
                </a:solidFill>
                <a:latin typeface="Segoe UI"/>
                <a:ea typeface="微软雅黑"/>
              </a:rPr>
              <a:t>  数据清洗</a:t>
            </a:r>
            <a:endParaRPr lang="en-US" altLang="zh-CN" b="1" dirty="0">
              <a:solidFill>
                <a:srgbClr val="000000"/>
              </a:solidFill>
              <a:latin typeface="Segoe UI"/>
              <a:ea typeface="微软雅黑"/>
            </a:endParaRPr>
          </a:p>
          <a:p>
            <a:r>
              <a:rPr lang="en-US" altLang="zh-CN" b="1" dirty="0">
                <a:solidFill>
                  <a:srgbClr val="000000"/>
                </a:solidFill>
                <a:latin typeface="Segoe UI"/>
                <a:ea typeface="微软雅黑"/>
              </a:rPr>
              <a:t>        +</a:t>
            </a:r>
          </a:p>
          <a:p>
            <a:r>
              <a:rPr lang="en-US" altLang="zh-CN" b="1" dirty="0">
                <a:solidFill>
                  <a:srgbClr val="000000"/>
                </a:solidFill>
                <a:latin typeface="Segoe UI"/>
                <a:ea typeface="微软雅黑"/>
              </a:rPr>
              <a:t>TF-IDF </a:t>
            </a:r>
            <a:r>
              <a:rPr lang="zh-CN" altLang="en-US" b="1" dirty="0">
                <a:solidFill>
                  <a:srgbClr val="000000"/>
                </a:solidFill>
                <a:latin typeface="Segoe UI"/>
                <a:ea typeface="微软雅黑"/>
              </a:rPr>
              <a:t>特征</a:t>
            </a:r>
          </a:p>
        </p:txBody>
      </p:sp>
      <p:pic>
        <p:nvPicPr>
          <p:cNvPr id="101" name="图形 100">
            <a:extLst>
              <a:ext uri="{FF2B5EF4-FFF2-40B4-BE49-F238E27FC236}">
                <a16:creationId xmlns:a16="http://schemas.microsoft.com/office/drawing/2014/main" id="{27189EB1-F351-65A3-8A23-2877C6C5126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61949" y="786572"/>
            <a:ext cx="346051" cy="346051"/>
          </a:xfrm>
          <a:prstGeom prst="rect">
            <a:avLst/>
          </a:prstGeom>
        </p:spPr>
      </p:pic>
      <p:sp>
        <p:nvSpPr>
          <p:cNvPr id="6" name="矩形 5">
            <a:extLst>
              <a:ext uri="{FF2B5EF4-FFF2-40B4-BE49-F238E27FC236}">
                <a16:creationId xmlns:a16="http://schemas.microsoft.com/office/drawing/2014/main" id="{32F95209-C844-3756-B8E0-BA68F3B4F1D8}"/>
              </a:ext>
            </a:extLst>
          </p:cNvPr>
          <p:cNvSpPr/>
          <p:nvPr/>
        </p:nvSpPr>
        <p:spPr>
          <a:xfrm>
            <a:off x="2197100" y="2447138"/>
            <a:ext cx="3028344" cy="1185196"/>
          </a:xfrm>
          <a:prstGeom prst="rect">
            <a:avLst/>
          </a:prstGeom>
        </p:spPr>
        <p:txBody>
          <a:bodyPr wrap="square">
            <a:spAutoFit/>
          </a:bodyPr>
          <a:lstStyle/>
          <a:p>
            <a:pPr>
              <a:lnSpc>
                <a:spcPct val="130000"/>
              </a:lnSpc>
            </a:pP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TF</a:t>
            </a:r>
            <a:r>
              <a:rPr lang="zh-CN" altLang="en-US"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：词频，</a:t>
            </a:r>
            <a:r>
              <a:rPr lang="zh-CN"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某个词语在一篇文档中出现的次数</a:t>
            </a:r>
            <a:r>
              <a:rPr lang="zh-CN" altLang="en-US"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a:t>
            </a:r>
            <a:r>
              <a:rPr lang="zh-CN"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可以衡量一个词语在该文档中的重要程度，出现次数越多，该词可能越重要</a:t>
            </a:r>
            <a:endParaRPr lang="zh-CN" altLang="en-US"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p:txBody>
      </p:sp>
      <p:sp>
        <p:nvSpPr>
          <p:cNvPr id="10" name="矩形 9">
            <a:extLst>
              <a:ext uri="{FF2B5EF4-FFF2-40B4-BE49-F238E27FC236}">
                <a16:creationId xmlns:a16="http://schemas.microsoft.com/office/drawing/2014/main" id="{03488C13-FBEA-C7A4-F9FD-926839E13244}"/>
              </a:ext>
            </a:extLst>
          </p:cNvPr>
          <p:cNvSpPr/>
          <p:nvPr/>
        </p:nvSpPr>
        <p:spPr>
          <a:xfrm>
            <a:off x="2190750" y="3733633"/>
            <a:ext cx="3034694" cy="1465273"/>
          </a:xfrm>
          <a:prstGeom prst="rect">
            <a:avLst/>
          </a:prstGeom>
        </p:spPr>
        <p:txBody>
          <a:bodyPr wrap="square">
            <a:spAutoFit/>
          </a:bodyPr>
          <a:lstStyle/>
          <a:p>
            <a:pPr>
              <a:lnSpc>
                <a:spcPct val="130000"/>
              </a:lnSpc>
            </a:pP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IDF</a:t>
            </a:r>
            <a:r>
              <a:rPr lang="zh-CN" altLang="en-US"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：逆文档频率，</a:t>
            </a:r>
            <a:r>
              <a:rPr lang="zh-CN"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某个词语在整个文档集合中的词频，用来衡量该词语在所有文档中的常见程度。如果一个词只在少数文档出现，该词的</a:t>
            </a: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IDF </a:t>
            </a:r>
            <a:r>
              <a:rPr lang="zh-CN"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值较大，说明其具有很好的区分度</a:t>
            </a:r>
            <a:endParaRPr lang="zh-CN" altLang="en-US"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p:txBody>
      </p:sp>
      <p:sp>
        <p:nvSpPr>
          <p:cNvPr id="12" name="箭头: 下 11">
            <a:extLst>
              <a:ext uri="{FF2B5EF4-FFF2-40B4-BE49-F238E27FC236}">
                <a16:creationId xmlns:a16="http://schemas.microsoft.com/office/drawing/2014/main" id="{D20AFB35-13EA-BDDA-1B57-193F4E56D803}"/>
              </a:ext>
            </a:extLst>
          </p:cNvPr>
          <p:cNvSpPr/>
          <p:nvPr/>
        </p:nvSpPr>
        <p:spPr>
          <a:xfrm rot="7741036">
            <a:off x="5092289" y="3089140"/>
            <a:ext cx="430478" cy="355618"/>
          </a:xfrm>
          <a:prstGeom prst="downArrow">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箭头: 下 12">
            <a:extLst>
              <a:ext uri="{FF2B5EF4-FFF2-40B4-BE49-F238E27FC236}">
                <a16:creationId xmlns:a16="http://schemas.microsoft.com/office/drawing/2014/main" id="{7811005A-AB2C-68DA-FDBC-16E01110BFA9}"/>
              </a:ext>
            </a:extLst>
          </p:cNvPr>
          <p:cNvSpPr/>
          <p:nvPr/>
        </p:nvSpPr>
        <p:spPr>
          <a:xfrm rot="2814649">
            <a:off x="5106030" y="3674869"/>
            <a:ext cx="430478" cy="355618"/>
          </a:xfrm>
          <a:prstGeom prst="downArrow">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箭头: 下 13">
            <a:extLst>
              <a:ext uri="{FF2B5EF4-FFF2-40B4-BE49-F238E27FC236}">
                <a16:creationId xmlns:a16="http://schemas.microsoft.com/office/drawing/2014/main" id="{245B75CC-D9E4-38AD-9ED2-E0F43EBBE759}"/>
              </a:ext>
            </a:extLst>
          </p:cNvPr>
          <p:cNvSpPr/>
          <p:nvPr/>
        </p:nvSpPr>
        <p:spPr>
          <a:xfrm rot="5400000">
            <a:off x="1789727" y="3508868"/>
            <a:ext cx="430478" cy="355618"/>
          </a:xfrm>
          <a:prstGeom prst="downArrow">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0AD52A13-2608-1FE1-E6E9-BFE6F95D899D}"/>
              </a:ext>
            </a:extLst>
          </p:cNvPr>
          <p:cNvPicPr>
            <a:picLocks noChangeAspect="1"/>
          </p:cNvPicPr>
          <p:nvPr/>
        </p:nvPicPr>
        <p:blipFill>
          <a:blip r:embed="rId6"/>
          <a:stretch>
            <a:fillRect/>
          </a:stretch>
        </p:blipFill>
        <p:spPr>
          <a:xfrm>
            <a:off x="124389" y="3574023"/>
            <a:ext cx="1550957" cy="235589"/>
          </a:xfrm>
          <a:prstGeom prst="rect">
            <a:avLst/>
          </a:prstGeom>
        </p:spPr>
      </p:pic>
    </p:spTree>
    <p:extLst>
      <p:ext uri="{BB962C8B-B14F-4D97-AF65-F5344CB8AC3E}">
        <p14:creationId xmlns:p14="http://schemas.microsoft.com/office/powerpoint/2010/main" val="9223769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1">
            <a:extLst>
              <a:ext uri="{FF2B5EF4-FFF2-40B4-BE49-F238E27FC236}">
                <a16:creationId xmlns:a16="http://schemas.microsoft.com/office/drawing/2014/main" id="{EDAC29EB-05DC-5B8A-B7B3-373698C062AE}"/>
              </a:ext>
            </a:extLst>
          </p:cNvPr>
          <p:cNvSpPr>
            <a:spLocks noGrp="1"/>
          </p:cNvSpPr>
          <p:nvPr>
            <p:ph type="body" sz="quarter" idx="10"/>
          </p:nvPr>
        </p:nvSpPr>
        <p:spPr>
          <a:xfrm>
            <a:off x="265304" y="220133"/>
            <a:ext cx="6557070" cy="389467"/>
          </a:xfrm>
        </p:spPr>
        <p:txBody>
          <a:bodyPr/>
          <a:lstStyle/>
          <a:p>
            <a:r>
              <a:rPr kumimoji="1" lang="en-US" altLang="zh-CN" sz="2400" dirty="0">
                <a:solidFill>
                  <a:srgbClr val="2958A0"/>
                </a:solidFill>
              </a:rPr>
              <a:t>PART</a:t>
            </a:r>
            <a:r>
              <a:rPr kumimoji="1" lang="zh-CN" altLang="en-US" sz="2400" dirty="0">
                <a:solidFill>
                  <a:srgbClr val="2958A0"/>
                </a:solidFill>
              </a:rPr>
              <a:t> </a:t>
            </a:r>
            <a:r>
              <a:rPr kumimoji="1" lang="en-US" altLang="zh-CN" sz="2400" dirty="0">
                <a:solidFill>
                  <a:srgbClr val="2958A0"/>
                </a:solidFill>
              </a:rPr>
              <a:t>THREE</a:t>
            </a:r>
            <a:r>
              <a:rPr kumimoji="1" lang="zh-CN" altLang="en-US" sz="2400" dirty="0">
                <a:solidFill>
                  <a:srgbClr val="2958A0"/>
                </a:solidFill>
              </a:rPr>
              <a:t>    基于文本模态的语音情感识别</a:t>
            </a:r>
          </a:p>
        </p:txBody>
      </p:sp>
      <p:sp>
        <p:nvSpPr>
          <p:cNvPr id="6" name="矩形 5">
            <a:extLst>
              <a:ext uri="{FF2B5EF4-FFF2-40B4-BE49-F238E27FC236}">
                <a16:creationId xmlns:a16="http://schemas.microsoft.com/office/drawing/2014/main" id="{0AAAC836-9CEB-A1D8-5CCD-1DBEBD48993C}"/>
              </a:ext>
            </a:extLst>
          </p:cNvPr>
          <p:cNvSpPr/>
          <p:nvPr/>
        </p:nvSpPr>
        <p:spPr>
          <a:xfrm>
            <a:off x="745973" y="883092"/>
            <a:ext cx="1569660" cy="369332"/>
          </a:xfrm>
          <a:prstGeom prst="rect">
            <a:avLst/>
          </a:prstGeom>
        </p:spPr>
        <p:txBody>
          <a:bodyPr wrap="none">
            <a:spAutoFit/>
          </a:bodyPr>
          <a:lstStyle/>
          <a:p>
            <a:r>
              <a:rPr lang="zh-CN" altLang="en-US" b="1" dirty="0">
                <a:solidFill>
                  <a:srgbClr val="000000"/>
                </a:solidFill>
                <a:latin typeface="Segoe UI"/>
                <a:ea typeface="微软雅黑"/>
              </a:rPr>
              <a:t>深度学习方法</a:t>
            </a:r>
          </a:p>
        </p:txBody>
      </p:sp>
      <p:pic>
        <p:nvPicPr>
          <p:cNvPr id="2" name="图形 1">
            <a:extLst>
              <a:ext uri="{FF2B5EF4-FFF2-40B4-BE49-F238E27FC236}">
                <a16:creationId xmlns:a16="http://schemas.microsoft.com/office/drawing/2014/main" id="{21C2874E-9A18-2941-2145-5FE367BA73F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55852" y="777041"/>
            <a:ext cx="518848" cy="518848"/>
          </a:xfrm>
          <a:prstGeom prst="rect">
            <a:avLst/>
          </a:prstGeom>
        </p:spPr>
      </p:pic>
      <p:sp>
        <p:nvSpPr>
          <p:cNvPr id="3" name="矩形 2">
            <a:extLst>
              <a:ext uri="{FF2B5EF4-FFF2-40B4-BE49-F238E27FC236}">
                <a16:creationId xmlns:a16="http://schemas.microsoft.com/office/drawing/2014/main" id="{BFC3F1A1-379E-9B12-B8E3-A8B07B9DF3CF}"/>
              </a:ext>
            </a:extLst>
          </p:cNvPr>
          <p:cNvSpPr/>
          <p:nvPr/>
        </p:nvSpPr>
        <p:spPr>
          <a:xfrm>
            <a:off x="527795" y="1341250"/>
            <a:ext cx="2291012" cy="369332"/>
          </a:xfrm>
          <a:prstGeom prst="rect">
            <a:avLst/>
          </a:prstGeom>
        </p:spPr>
        <p:txBody>
          <a:bodyPr wrap="none">
            <a:sp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en-US" altLang="zh-CN" b="1" dirty="0">
                <a:solidFill>
                  <a:srgbClr val="000000"/>
                </a:solidFill>
                <a:latin typeface="Segoe UI"/>
                <a:ea typeface="微软雅黑"/>
              </a:rPr>
              <a:t>1. </a:t>
            </a:r>
            <a:r>
              <a:rPr lang="zh-CN" altLang="en-US" b="1" dirty="0">
                <a:solidFill>
                  <a:srgbClr val="000000"/>
                </a:solidFill>
                <a:latin typeface="Segoe UI"/>
                <a:ea typeface="微软雅黑"/>
              </a:rPr>
              <a:t>经典深度神经网络</a:t>
            </a:r>
          </a:p>
        </p:txBody>
      </p:sp>
      <p:sp>
        <p:nvSpPr>
          <p:cNvPr id="4" name="矩形 3">
            <a:extLst>
              <a:ext uri="{FF2B5EF4-FFF2-40B4-BE49-F238E27FC236}">
                <a16:creationId xmlns:a16="http://schemas.microsoft.com/office/drawing/2014/main" id="{35CD0C80-9D30-AE4F-C758-75E490E6D355}"/>
              </a:ext>
            </a:extLst>
          </p:cNvPr>
          <p:cNvSpPr/>
          <p:nvPr/>
        </p:nvSpPr>
        <p:spPr>
          <a:xfrm>
            <a:off x="774700" y="1710582"/>
            <a:ext cx="4531649" cy="380489"/>
          </a:xfrm>
          <a:prstGeom prst="rect">
            <a:avLst/>
          </a:prstGeom>
        </p:spPr>
        <p:txBody>
          <a:bodyPr wrap="square">
            <a:spAutoFit/>
          </a:bodyPr>
          <a:lstStyle/>
          <a:p>
            <a:pPr>
              <a:lnSpc>
                <a:spcPct val="130000"/>
              </a:lnSpc>
            </a:pP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TextCNN,</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Bi-LSTM</a:t>
            </a:r>
            <a:endPar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p:txBody>
      </p:sp>
      <p:sp>
        <p:nvSpPr>
          <p:cNvPr id="7" name="矩形 6">
            <a:extLst>
              <a:ext uri="{FF2B5EF4-FFF2-40B4-BE49-F238E27FC236}">
                <a16:creationId xmlns:a16="http://schemas.microsoft.com/office/drawing/2014/main" id="{8A3CBA1A-FE29-1674-F247-EACB8DB7CC25}"/>
              </a:ext>
            </a:extLst>
          </p:cNvPr>
          <p:cNvSpPr/>
          <p:nvPr/>
        </p:nvSpPr>
        <p:spPr>
          <a:xfrm>
            <a:off x="527795" y="2081682"/>
            <a:ext cx="4325479" cy="369332"/>
          </a:xfrm>
          <a:prstGeom prst="rect">
            <a:avLst/>
          </a:prstGeom>
        </p:spPr>
        <p:txBody>
          <a:bodyPr wrap="none">
            <a:sp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en-US" altLang="zh-CN" b="1" dirty="0">
                <a:solidFill>
                  <a:srgbClr val="000000"/>
                </a:solidFill>
                <a:latin typeface="Segoe UI"/>
                <a:ea typeface="微软雅黑"/>
              </a:rPr>
              <a:t>2. BERT</a:t>
            </a:r>
            <a:r>
              <a:rPr lang="en-US" altLang="zh-CN" sz="1800" baseline="300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[7] </a:t>
            </a:r>
            <a:r>
              <a:rPr lang="en-US" altLang="zh-CN" b="1" dirty="0">
                <a:solidFill>
                  <a:srgbClr val="000000"/>
                </a:solidFill>
                <a:latin typeface="Segoe UI"/>
                <a:ea typeface="微软雅黑"/>
              </a:rPr>
              <a:t>: Finetune VS Prompt tune</a:t>
            </a:r>
            <a:r>
              <a:rPr lang="en-US" altLang="zh-CN" sz="1800" baseline="300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[8]</a:t>
            </a:r>
            <a:endParaRPr lang="zh-CN" altLang="en-US" b="1" dirty="0">
              <a:solidFill>
                <a:srgbClr val="000000"/>
              </a:solidFill>
              <a:latin typeface="Segoe UI"/>
              <a:ea typeface="微软雅黑"/>
            </a:endParaRPr>
          </a:p>
        </p:txBody>
      </p:sp>
      <p:pic>
        <p:nvPicPr>
          <p:cNvPr id="11" name="图片 10">
            <a:extLst>
              <a:ext uri="{FF2B5EF4-FFF2-40B4-BE49-F238E27FC236}">
                <a16:creationId xmlns:a16="http://schemas.microsoft.com/office/drawing/2014/main" id="{E12FE03C-7109-3D95-79BC-AA29E17DCA2F}"/>
              </a:ext>
            </a:extLst>
          </p:cNvPr>
          <p:cNvPicPr>
            <a:picLocks noChangeAspect="1"/>
          </p:cNvPicPr>
          <p:nvPr/>
        </p:nvPicPr>
        <p:blipFill>
          <a:blip r:embed="rId4"/>
          <a:stretch>
            <a:fillRect/>
          </a:stretch>
        </p:blipFill>
        <p:spPr>
          <a:xfrm>
            <a:off x="5673647" y="2451013"/>
            <a:ext cx="2390853" cy="2087683"/>
          </a:xfrm>
          <a:prstGeom prst="rect">
            <a:avLst/>
          </a:prstGeom>
        </p:spPr>
      </p:pic>
      <p:pic>
        <p:nvPicPr>
          <p:cNvPr id="13" name="图片 12">
            <a:extLst>
              <a:ext uri="{FF2B5EF4-FFF2-40B4-BE49-F238E27FC236}">
                <a16:creationId xmlns:a16="http://schemas.microsoft.com/office/drawing/2014/main" id="{B1E55544-A871-A909-4C9A-CB0066B2160F}"/>
              </a:ext>
            </a:extLst>
          </p:cNvPr>
          <p:cNvPicPr>
            <a:picLocks noChangeAspect="1"/>
          </p:cNvPicPr>
          <p:nvPr/>
        </p:nvPicPr>
        <p:blipFill>
          <a:blip r:embed="rId5"/>
          <a:stretch>
            <a:fillRect/>
          </a:stretch>
        </p:blipFill>
        <p:spPr>
          <a:xfrm>
            <a:off x="4448067" y="4661019"/>
            <a:ext cx="4794465" cy="1739781"/>
          </a:xfrm>
          <a:prstGeom prst="rect">
            <a:avLst/>
          </a:prstGeom>
        </p:spPr>
      </p:pic>
      <p:sp>
        <p:nvSpPr>
          <p:cNvPr id="14" name="AutoShape 4">
            <a:extLst>
              <a:ext uri="{FF2B5EF4-FFF2-40B4-BE49-F238E27FC236}">
                <a16:creationId xmlns:a16="http://schemas.microsoft.com/office/drawing/2014/main" id="{5B45E2EC-6582-A190-26AB-89ECB5927FA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AutoShape 6">
            <a:extLst>
              <a:ext uri="{FF2B5EF4-FFF2-40B4-BE49-F238E27FC236}">
                <a16:creationId xmlns:a16="http://schemas.microsoft.com/office/drawing/2014/main" id="{B792677E-E0BB-71F9-F270-38498188CA54}"/>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AutoShape 8">
            <a:extLst>
              <a:ext uri="{FF2B5EF4-FFF2-40B4-BE49-F238E27FC236}">
                <a16:creationId xmlns:a16="http://schemas.microsoft.com/office/drawing/2014/main" id="{AC69AFA4-2E7F-3FBE-29F1-A1631EDE3B48}"/>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8" name="图片 17">
            <a:extLst>
              <a:ext uri="{FF2B5EF4-FFF2-40B4-BE49-F238E27FC236}">
                <a16:creationId xmlns:a16="http://schemas.microsoft.com/office/drawing/2014/main" id="{790A2864-A2A6-DC86-52D2-BB244F8C4FA0}"/>
              </a:ext>
            </a:extLst>
          </p:cNvPr>
          <p:cNvPicPr>
            <a:picLocks noChangeAspect="1"/>
          </p:cNvPicPr>
          <p:nvPr/>
        </p:nvPicPr>
        <p:blipFill>
          <a:blip r:embed="rId6"/>
          <a:stretch>
            <a:fillRect/>
          </a:stretch>
        </p:blipFill>
        <p:spPr>
          <a:xfrm>
            <a:off x="514003" y="3179548"/>
            <a:ext cx="3489564" cy="2444878"/>
          </a:xfrm>
          <a:prstGeom prst="rect">
            <a:avLst/>
          </a:prstGeom>
        </p:spPr>
      </p:pic>
      <p:sp>
        <p:nvSpPr>
          <p:cNvPr id="19" name="矩形 18">
            <a:extLst>
              <a:ext uri="{FF2B5EF4-FFF2-40B4-BE49-F238E27FC236}">
                <a16:creationId xmlns:a16="http://schemas.microsoft.com/office/drawing/2014/main" id="{09A6C44D-62A4-7385-0C45-D5D1941A1625}"/>
              </a:ext>
            </a:extLst>
          </p:cNvPr>
          <p:cNvSpPr/>
          <p:nvPr/>
        </p:nvSpPr>
        <p:spPr>
          <a:xfrm>
            <a:off x="3317639" y="3086100"/>
            <a:ext cx="740011" cy="260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箭头: 下 19">
            <a:extLst>
              <a:ext uri="{FF2B5EF4-FFF2-40B4-BE49-F238E27FC236}">
                <a16:creationId xmlns:a16="http://schemas.microsoft.com/office/drawing/2014/main" id="{1EA5ABDB-E2CC-F19C-2563-2D64F681AB28}"/>
              </a:ext>
            </a:extLst>
          </p:cNvPr>
          <p:cNvSpPr/>
          <p:nvPr/>
        </p:nvSpPr>
        <p:spPr>
          <a:xfrm rot="14138282">
            <a:off x="4270790" y="3428589"/>
            <a:ext cx="430478" cy="355618"/>
          </a:xfrm>
          <a:prstGeom prst="downArrow">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箭头: 下 20">
            <a:extLst>
              <a:ext uri="{FF2B5EF4-FFF2-40B4-BE49-F238E27FC236}">
                <a16:creationId xmlns:a16="http://schemas.microsoft.com/office/drawing/2014/main" id="{10181B21-5C73-E731-64C3-55CFBAD80905}"/>
              </a:ext>
            </a:extLst>
          </p:cNvPr>
          <p:cNvSpPr/>
          <p:nvPr/>
        </p:nvSpPr>
        <p:spPr>
          <a:xfrm rot="18355103">
            <a:off x="4245527" y="4924506"/>
            <a:ext cx="430478" cy="355618"/>
          </a:xfrm>
          <a:prstGeom prst="downArrow">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a:extLst>
              <a:ext uri="{FF2B5EF4-FFF2-40B4-BE49-F238E27FC236}">
                <a16:creationId xmlns:a16="http://schemas.microsoft.com/office/drawing/2014/main" id="{4B994747-AD95-6D74-F2E9-FDA8E8F5D4DE}"/>
              </a:ext>
            </a:extLst>
          </p:cNvPr>
          <p:cNvSpPr/>
          <p:nvPr/>
        </p:nvSpPr>
        <p:spPr>
          <a:xfrm>
            <a:off x="3983119" y="3782896"/>
            <a:ext cx="939801" cy="380489"/>
          </a:xfrm>
          <a:prstGeom prst="rect">
            <a:avLst/>
          </a:prstGeom>
        </p:spPr>
        <p:txBody>
          <a:bodyPr wrap="square">
            <a:spAutoFit/>
          </a:bodyPr>
          <a:lstStyle/>
          <a:p>
            <a:pPr>
              <a:lnSpc>
                <a:spcPct val="130000"/>
              </a:lnSpc>
            </a:pP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Finetune</a:t>
            </a:r>
            <a:endPar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p:txBody>
      </p:sp>
      <p:sp>
        <p:nvSpPr>
          <p:cNvPr id="23" name="矩形 22">
            <a:extLst>
              <a:ext uri="{FF2B5EF4-FFF2-40B4-BE49-F238E27FC236}">
                <a16:creationId xmlns:a16="http://schemas.microsoft.com/office/drawing/2014/main" id="{A7889A7C-1414-99C1-A158-A8DCB9DF4778}"/>
              </a:ext>
            </a:extLst>
          </p:cNvPr>
          <p:cNvSpPr/>
          <p:nvPr/>
        </p:nvSpPr>
        <p:spPr>
          <a:xfrm>
            <a:off x="3978166" y="4488087"/>
            <a:ext cx="1260584" cy="380489"/>
          </a:xfrm>
          <a:prstGeom prst="rect">
            <a:avLst/>
          </a:prstGeom>
        </p:spPr>
        <p:txBody>
          <a:bodyPr wrap="square">
            <a:spAutoFit/>
          </a:bodyPr>
          <a:lstStyle/>
          <a:p>
            <a:pPr>
              <a:lnSpc>
                <a:spcPct val="130000"/>
              </a:lnSpc>
            </a:pP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Prompt tune</a:t>
            </a:r>
            <a:endPar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p:txBody>
      </p:sp>
      <p:sp>
        <p:nvSpPr>
          <p:cNvPr id="24" name="矩形 23">
            <a:extLst>
              <a:ext uri="{FF2B5EF4-FFF2-40B4-BE49-F238E27FC236}">
                <a16:creationId xmlns:a16="http://schemas.microsoft.com/office/drawing/2014/main" id="{EAB8657D-CF68-9BBE-42C4-EEC305BB6934}"/>
              </a:ext>
            </a:extLst>
          </p:cNvPr>
          <p:cNvSpPr/>
          <p:nvPr/>
        </p:nvSpPr>
        <p:spPr>
          <a:xfrm>
            <a:off x="8499397" y="3145859"/>
            <a:ext cx="3502103" cy="625043"/>
          </a:xfrm>
          <a:prstGeom prst="rect">
            <a:avLst/>
          </a:prstGeom>
        </p:spPr>
        <p:txBody>
          <a:bodyPr wrap="square">
            <a:spAutoFit/>
          </a:bodyPr>
          <a:lstStyle/>
          <a:p>
            <a:pPr>
              <a:lnSpc>
                <a:spcPct val="130000"/>
              </a:lnSpc>
            </a:pPr>
            <a:r>
              <a:rPr lang="zh-CN" altLang="en-US"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微调 </a:t>
            </a: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BERT</a:t>
            </a:r>
            <a:r>
              <a:rPr lang="zh-CN" altLang="en-US"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，将句子的 </a:t>
            </a: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CLS Token </a:t>
            </a:r>
            <a:r>
              <a:rPr lang="zh-CN" altLang="en-US"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送入分类器中进行分类</a:t>
            </a:r>
          </a:p>
        </p:txBody>
      </p:sp>
      <p:sp>
        <p:nvSpPr>
          <p:cNvPr id="25" name="矩形 24">
            <a:extLst>
              <a:ext uri="{FF2B5EF4-FFF2-40B4-BE49-F238E27FC236}">
                <a16:creationId xmlns:a16="http://schemas.microsoft.com/office/drawing/2014/main" id="{1557E418-F526-B3BD-B516-2376ED266122}"/>
              </a:ext>
            </a:extLst>
          </p:cNvPr>
          <p:cNvSpPr/>
          <p:nvPr/>
        </p:nvSpPr>
        <p:spPr>
          <a:xfrm>
            <a:off x="9242532" y="5031974"/>
            <a:ext cx="2702003" cy="905120"/>
          </a:xfrm>
          <a:prstGeom prst="rect">
            <a:avLst/>
          </a:prstGeom>
        </p:spPr>
        <p:txBody>
          <a:bodyPr wrap="square">
            <a:spAutoFit/>
          </a:bodyPr>
          <a:lstStyle/>
          <a:p>
            <a:pPr>
              <a:lnSpc>
                <a:spcPct val="130000"/>
              </a:lnSpc>
            </a:pPr>
            <a:r>
              <a:rPr lang="zh-CN" altLang="en-US"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在 </a:t>
            </a: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BERT </a:t>
            </a:r>
            <a:r>
              <a:rPr lang="zh-CN" altLang="en-US"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的每一层当中插入 </a:t>
            </a: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Prompt </a:t>
            </a:r>
            <a:r>
              <a:rPr lang="zh-CN" altLang="en-US"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（本质是可学习的嵌入），微调 </a:t>
            </a: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Prompt </a:t>
            </a:r>
            <a:r>
              <a:rPr lang="zh-CN" altLang="en-US"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及分类器</a:t>
            </a:r>
          </a:p>
        </p:txBody>
      </p:sp>
    </p:spTree>
    <p:extLst>
      <p:ext uri="{BB962C8B-B14F-4D97-AF65-F5344CB8AC3E}">
        <p14:creationId xmlns:p14="http://schemas.microsoft.com/office/powerpoint/2010/main" val="963226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01DE8647-2016-A686-358D-224AF7574D18}"/>
              </a:ext>
            </a:extLst>
          </p:cNvPr>
          <p:cNvSpPr/>
          <p:nvPr/>
        </p:nvSpPr>
        <p:spPr>
          <a:xfrm>
            <a:off x="7600949" y="1629412"/>
            <a:ext cx="4311651" cy="1341393"/>
          </a:xfrm>
          <a:prstGeom prst="rect">
            <a:avLst/>
          </a:prstGeom>
        </p:spPr>
        <p:txBody>
          <a:bodyPr wrap="square">
            <a:spAutoFit/>
          </a:bodyPr>
          <a:lstStyle/>
          <a:p>
            <a:pPr>
              <a:lnSpc>
                <a:spcPct val="130000"/>
              </a:lnSpc>
            </a:pP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Logistic Regression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和</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SVM </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表现较好：</a:t>
            </a:r>
            <a:endPar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a:p>
            <a:pPr>
              <a:lnSpc>
                <a:spcPct val="130000"/>
              </a:lnSpc>
            </a:pP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Logistic Regression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对大规模数据有</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较好</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的扩展性，</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SVM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的模型泛化能力</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较强</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，两者在测试集上达到了</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0.62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左右的性能</a:t>
            </a:r>
            <a:endPar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p:txBody>
      </p:sp>
      <p:pic>
        <p:nvPicPr>
          <p:cNvPr id="19" name="图形 18">
            <a:extLst>
              <a:ext uri="{FF2B5EF4-FFF2-40B4-BE49-F238E27FC236}">
                <a16:creationId xmlns:a16="http://schemas.microsoft.com/office/drawing/2014/main" id="{D55EDAC7-66D4-1E65-D7C1-5B4CFFF3D64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022337" y="1647188"/>
            <a:ext cx="416306" cy="416306"/>
          </a:xfrm>
          <a:prstGeom prst="rect">
            <a:avLst/>
          </a:prstGeom>
        </p:spPr>
      </p:pic>
      <p:sp>
        <p:nvSpPr>
          <p:cNvPr id="9" name="文本占位符 1">
            <a:extLst>
              <a:ext uri="{FF2B5EF4-FFF2-40B4-BE49-F238E27FC236}">
                <a16:creationId xmlns:a16="http://schemas.microsoft.com/office/drawing/2014/main" id="{61766D00-BD7F-8C2F-ADD6-129C256C6902}"/>
              </a:ext>
            </a:extLst>
          </p:cNvPr>
          <p:cNvSpPr>
            <a:spLocks noGrp="1"/>
          </p:cNvSpPr>
          <p:nvPr>
            <p:ph type="body" sz="quarter" idx="10"/>
          </p:nvPr>
        </p:nvSpPr>
        <p:spPr>
          <a:xfrm>
            <a:off x="265304" y="220133"/>
            <a:ext cx="6557070" cy="389467"/>
          </a:xfrm>
        </p:spPr>
        <p:txBody>
          <a:bodyPr/>
          <a:lstStyle/>
          <a:p>
            <a:r>
              <a:rPr kumimoji="1" lang="en-US" altLang="zh-CN" sz="2400" dirty="0">
                <a:solidFill>
                  <a:srgbClr val="2958A0"/>
                </a:solidFill>
              </a:rPr>
              <a:t>PART</a:t>
            </a:r>
            <a:r>
              <a:rPr kumimoji="1" lang="zh-CN" altLang="en-US" sz="2400" dirty="0">
                <a:solidFill>
                  <a:srgbClr val="2958A0"/>
                </a:solidFill>
              </a:rPr>
              <a:t> </a:t>
            </a:r>
            <a:r>
              <a:rPr kumimoji="1" lang="en-US" altLang="zh-CN" sz="2400" dirty="0">
                <a:solidFill>
                  <a:srgbClr val="2958A0"/>
                </a:solidFill>
              </a:rPr>
              <a:t>THREE</a:t>
            </a:r>
            <a:r>
              <a:rPr kumimoji="1" lang="zh-CN" altLang="en-US" sz="2400" dirty="0">
                <a:solidFill>
                  <a:srgbClr val="2958A0"/>
                </a:solidFill>
              </a:rPr>
              <a:t>    基于文本模态的语音情感识别</a:t>
            </a:r>
          </a:p>
        </p:txBody>
      </p:sp>
      <p:sp>
        <p:nvSpPr>
          <p:cNvPr id="10" name="矩形 9">
            <a:extLst>
              <a:ext uri="{FF2B5EF4-FFF2-40B4-BE49-F238E27FC236}">
                <a16:creationId xmlns:a16="http://schemas.microsoft.com/office/drawing/2014/main" id="{466B7C6C-CE59-7183-6E11-381FB7E085B7}"/>
              </a:ext>
            </a:extLst>
          </p:cNvPr>
          <p:cNvSpPr/>
          <p:nvPr/>
        </p:nvSpPr>
        <p:spPr>
          <a:xfrm>
            <a:off x="695173" y="832400"/>
            <a:ext cx="1107996" cy="369332"/>
          </a:xfrm>
          <a:prstGeom prst="rect">
            <a:avLst/>
          </a:prstGeom>
        </p:spPr>
        <p:txBody>
          <a:bodyPr wrap="none">
            <a:spAutoFit/>
          </a:bodyPr>
          <a:lstStyle/>
          <a:p>
            <a:r>
              <a:rPr lang="zh-CN" altLang="en-US" b="1" dirty="0">
                <a:solidFill>
                  <a:srgbClr val="000000"/>
                </a:solidFill>
                <a:latin typeface="Segoe UI"/>
                <a:ea typeface="微软雅黑"/>
              </a:rPr>
              <a:t>结果对比</a:t>
            </a:r>
          </a:p>
        </p:txBody>
      </p:sp>
      <p:pic>
        <p:nvPicPr>
          <p:cNvPr id="17" name="图形 16">
            <a:extLst>
              <a:ext uri="{FF2B5EF4-FFF2-40B4-BE49-F238E27FC236}">
                <a16:creationId xmlns:a16="http://schemas.microsoft.com/office/drawing/2014/main" id="{1FE141C9-2B3E-FCCE-9EFC-D6EFBEBE082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05891" y="849671"/>
            <a:ext cx="424524" cy="358411"/>
          </a:xfrm>
          <a:prstGeom prst="rect">
            <a:avLst/>
          </a:prstGeom>
        </p:spPr>
      </p:pic>
      <p:pic>
        <p:nvPicPr>
          <p:cNvPr id="21" name="图片 20">
            <a:extLst>
              <a:ext uri="{FF2B5EF4-FFF2-40B4-BE49-F238E27FC236}">
                <a16:creationId xmlns:a16="http://schemas.microsoft.com/office/drawing/2014/main" id="{AB58126A-276A-4A35-4D3A-C60169AA1956}"/>
              </a:ext>
            </a:extLst>
          </p:cNvPr>
          <p:cNvPicPr>
            <a:picLocks noChangeAspect="1"/>
          </p:cNvPicPr>
          <p:nvPr/>
        </p:nvPicPr>
        <p:blipFill>
          <a:blip r:embed="rId6"/>
          <a:stretch>
            <a:fillRect/>
          </a:stretch>
        </p:blipFill>
        <p:spPr>
          <a:xfrm>
            <a:off x="546100" y="1558669"/>
            <a:ext cx="6396927" cy="3165731"/>
          </a:xfrm>
          <a:prstGeom prst="rect">
            <a:avLst/>
          </a:prstGeom>
        </p:spPr>
      </p:pic>
      <p:sp>
        <p:nvSpPr>
          <p:cNvPr id="23" name="矩形 22">
            <a:extLst>
              <a:ext uri="{FF2B5EF4-FFF2-40B4-BE49-F238E27FC236}">
                <a16:creationId xmlns:a16="http://schemas.microsoft.com/office/drawing/2014/main" id="{802D5DEE-37AD-B2D5-DFD0-C84FAE49EE79}"/>
              </a:ext>
            </a:extLst>
          </p:cNvPr>
          <p:cNvSpPr/>
          <p:nvPr/>
        </p:nvSpPr>
        <p:spPr>
          <a:xfrm>
            <a:off x="7600949" y="2977155"/>
            <a:ext cx="4311651" cy="1341393"/>
          </a:xfrm>
          <a:prstGeom prst="rect">
            <a:avLst/>
          </a:prstGeom>
        </p:spPr>
        <p:txBody>
          <a:bodyPr wrap="square">
            <a:spAutoFit/>
          </a:bodyPr>
          <a:lstStyle/>
          <a:p>
            <a:pPr>
              <a:lnSpc>
                <a:spcPct val="130000"/>
              </a:lnSpc>
            </a:pP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TextCNN </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等经典神经网络有较大的性能提升，而预训练的 </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BERT </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模型相较于经典神经网络也有了较大的性能提升（原因可能来自于参数量打扩大与预训练任务的加持）</a:t>
            </a:r>
          </a:p>
        </p:txBody>
      </p:sp>
      <p:pic>
        <p:nvPicPr>
          <p:cNvPr id="24" name="图形 23">
            <a:extLst>
              <a:ext uri="{FF2B5EF4-FFF2-40B4-BE49-F238E27FC236}">
                <a16:creationId xmlns:a16="http://schemas.microsoft.com/office/drawing/2014/main" id="{C02A38DD-B11D-EB3E-044D-C0B0D6E5C64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022337" y="2988581"/>
            <a:ext cx="416306" cy="416306"/>
          </a:xfrm>
          <a:prstGeom prst="rect">
            <a:avLst/>
          </a:prstGeom>
        </p:spPr>
      </p:pic>
      <p:sp>
        <p:nvSpPr>
          <p:cNvPr id="25" name="矩形 24">
            <a:extLst>
              <a:ext uri="{FF2B5EF4-FFF2-40B4-BE49-F238E27FC236}">
                <a16:creationId xmlns:a16="http://schemas.microsoft.com/office/drawing/2014/main" id="{E115DDAD-1A0B-B484-3B0F-29EB9F42E220}"/>
              </a:ext>
            </a:extLst>
          </p:cNvPr>
          <p:cNvSpPr/>
          <p:nvPr/>
        </p:nvSpPr>
        <p:spPr>
          <a:xfrm>
            <a:off x="7600949" y="4322629"/>
            <a:ext cx="4311651" cy="700576"/>
          </a:xfrm>
          <a:prstGeom prst="rect">
            <a:avLst/>
          </a:prstGeom>
        </p:spPr>
        <p:txBody>
          <a:bodyPr wrap="square">
            <a:spAutoFit/>
          </a:bodyPr>
          <a:lstStyle/>
          <a:p>
            <a:pPr>
              <a:lnSpc>
                <a:spcPct val="130000"/>
              </a:lnSpc>
            </a:pP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Prompt Tuning </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相较于 </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Finetune </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在本任务上并无明显优势</a:t>
            </a:r>
          </a:p>
        </p:txBody>
      </p:sp>
      <p:pic>
        <p:nvPicPr>
          <p:cNvPr id="26" name="图形 25">
            <a:extLst>
              <a:ext uri="{FF2B5EF4-FFF2-40B4-BE49-F238E27FC236}">
                <a16:creationId xmlns:a16="http://schemas.microsoft.com/office/drawing/2014/main" id="{1A1F4851-E589-5F69-F76A-5501E82A7A1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022337" y="4334055"/>
            <a:ext cx="416306" cy="416306"/>
          </a:xfrm>
          <a:prstGeom prst="rect">
            <a:avLst/>
          </a:prstGeom>
        </p:spPr>
      </p:pic>
    </p:spTree>
    <p:extLst>
      <p:ext uri="{BB962C8B-B14F-4D97-AF65-F5344CB8AC3E}">
        <p14:creationId xmlns:p14="http://schemas.microsoft.com/office/powerpoint/2010/main" val="2072420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a:xfrm>
            <a:off x="1751870" y="2470485"/>
            <a:ext cx="8688259" cy="1074822"/>
          </a:xfrm>
        </p:spPr>
        <p:txBody>
          <a:bodyPr/>
          <a:lstStyle/>
          <a:p>
            <a:r>
              <a:rPr lang="zh-CN" altLang="en-US" sz="5400" dirty="0">
                <a:solidFill>
                  <a:srgbClr val="000000"/>
                </a:solidFill>
                <a:latin typeface="Segoe UI"/>
                <a:ea typeface="微软雅黑" charset="0"/>
              </a:rPr>
              <a:t>基于多模态的语音情感识别</a:t>
            </a:r>
          </a:p>
        </p:txBody>
      </p:sp>
      <p:sp>
        <p:nvSpPr>
          <p:cNvPr id="4" name="文本占位符 3"/>
          <p:cNvSpPr>
            <a:spLocks noGrp="1"/>
          </p:cNvSpPr>
          <p:nvPr>
            <p:ph type="body" sz="quarter" idx="12"/>
          </p:nvPr>
        </p:nvSpPr>
        <p:spPr/>
        <p:txBody>
          <a:bodyPr/>
          <a:lstStyle/>
          <a:p>
            <a:r>
              <a:rPr kumimoji="1" lang="en-US" altLang="zh-CN" dirty="0"/>
              <a:t>PART</a:t>
            </a:r>
            <a:r>
              <a:rPr kumimoji="1" lang="zh-CN" altLang="en-US" dirty="0"/>
              <a:t> </a:t>
            </a:r>
            <a:r>
              <a:rPr kumimoji="1" lang="en-US" altLang="zh-CN" dirty="0"/>
              <a:t>FOUR</a:t>
            </a:r>
            <a:endParaRPr kumimoji="1" lang="zh-CN" altLang="en-US" dirty="0"/>
          </a:p>
        </p:txBody>
      </p:sp>
      <p:sp>
        <p:nvSpPr>
          <p:cNvPr id="7" name="矩形 6"/>
          <p:cNvSpPr/>
          <p:nvPr/>
        </p:nvSpPr>
        <p:spPr>
          <a:xfrm>
            <a:off x="4889817" y="4381144"/>
            <a:ext cx="2412366" cy="113341"/>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4400">
              <a:solidFill>
                <a:srgbClr val="FFFFFF"/>
              </a:solidFill>
            </a:endParaRPr>
          </a:p>
        </p:txBody>
      </p:sp>
    </p:spTree>
    <p:extLst>
      <p:ext uri="{BB962C8B-B14F-4D97-AF65-F5344CB8AC3E}">
        <p14:creationId xmlns:p14="http://schemas.microsoft.com/office/powerpoint/2010/main" val="1725138377"/>
      </p:ext>
    </p:extLst>
  </p:cSld>
  <p:clrMapOvr>
    <a:masterClrMapping/>
  </p:clrMapOvr>
  <p:transition spd="med">
    <p:pull/>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BAD80C5-ABA1-9162-1B42-95DBF5103ECD}"/>
              </a:ext>
            </a:extLst>
          </p:cNvPr>
          <p:cNvPicPr>
            <a:picLocks noChangeAspect="1"/>
          </p:cNvPicPr>
          <p:nvPr/>
        </p:nvPicPr>
        <p:blipFill>
          <a:blip r:embed="rId2"/>
          <a:stretch>
            <a:fillRect/>
          </a:stretch>
        </p:blipFill>
        <p:spPr>
          <a:xfrm>
            <a:off x="987272" y="4096861"/>
            <a:ext cx="4187978" cy="2424676"/>
          </a:xfrm>
          <a:prstGeom prst="rect">
            <a:avLst/>
          </a:prstGeom>
        </p:spPr>
      </p:pic>
      <p:pic>
        <p:nvPicPr>
          <p:cNvPr id="12" name="图片 11">
            <a:extLst>
              <a:ext uri="{FF2B5EF4-FFF2-40B4-BE49-F238E27FC236}">
                <a16:creationId xmlns:a16="http://schemas.microsoft.com/office/drawing/2014/main" id="{2B78DB77-24D9-D643-F758-809D1D58E23B}"/>
              </a:ext>
            </a:extLst>
          </p:cNvPr>
          <p:cNvPicPr>
            <a:picLocks noChangeAspect="1"/>
          </p:cNvPicPr>
          <p:nvPr/>
        </p:nvPicPr>
        <p:blipFill>
          <a:blip r:embed="rId3"/>
          <a:stretch>
            <a:fillRect/>
          </a:stretch>
        </p:blipFill>
        <p:spPr>
          <a:xfrm>
            <a:off x="5337023" y="3452174"/>
            <a:ext cx="4111777" cy="3097968"/>
          </a:xfrm>
          <a:prstGeom prst="rect">
            <a:avLst/>
          </a:prstGeom>
        </p:spPr>
      </p:pic>
      <p:sp>
        <p:nvSpPr>
          <p:cNvPr id="5" name="文本占位符 1">
            <a:extLst>
              <a:ext uri="{FF2B5EF4-FFF2-40B4-BE49-F238E27FC236}">
                <a16:creationId xmlns:a16="http://schemas.microsoft.com/office/drawing/2014/main" id="{EDAC29EB-05DC-5B8A-B7B3-373698C062AE}"/>
              </a:ext>
            </a:extLst>
          </p:cNvPr>
          <p:cNvSpPr>
            <a:spLocks noGrp="1"/>
          </p:cNvSpPr>
          <p:nvPr>
            <p:ph type="body" sz="quarter" idx="10"/>
          </p:nvPr>
        </p:nvSpPr>
        <p:spPr>
          <a:xfrm>
            <a:off x="265304" y="220133"/>
            <a:ext cx="6557070" cy="389467"/>
          </a:xfrm>
        </p:spPr>
        <p:txBody>
          <a:bodyPr/>
          <a:lstStyle/>
          <a:p>
            <a:r>
              <a:rPr kumimoji="1" lang="en-US" altLang="zh-CN" sz="2400" dirty="0">
                <a:solidFill>
                  <a:srgbClr val="2958A0"/>
                </a:solidFill>
              </a:rPr>
              <a:t>PART</a:t>
            </a:r>
            <a:r>
              <a:rPr kumimoji="1" lang="zh-CN" altLang="en-US" sz="2400" dirty="0">
                <a:solidFill>
                  <a:srgbClr val="2958A0"/>
                </a:solidFill>
              </a:rPr>
              <a:t> </a:t>
            </a:r>
            <a:r>
              <a:rPr kumimoji="1" lang="en-US" altLang="zh-CN" sz="2400" dirty="0">
                <a:solidFill>
                  <a:srgbClr val="2958A0"/>
                </a:solidFill>
              </a:rPr>
              <a:t>FOUR</a:t>
            </a:r>
            <a:r>
              <a:rPr kumimoji="1" lang="zh-CN" altLang="en-US" sz="2400" dirty="0">
                <a:solidFill>
                  <a:srgbClr val="2958A0"/>
                </a:solidFill>
              </a:rPr>
              <a:t>    基于多模态的语音情感识别</a:t>
            </a:r>
          </a:p>
        </p:txBody>
      </p:sp>
      <p:sp>
        <p:nvSpPr>
          <p:cNvPr id="6" name="矩形 5">
            <a:extLst>
              <a:ext uri="{FF2B5EF4-FFF2-40B4-BE49-F238E27FC236}">
                <a16:creationId xmlns:a16="http://schemas.microsoft.com/office/drawing/2014/main" id="{0AAAC836-9CEB-A1D8-5CCD-1DBEBD48993C}"/>
              </a:ext>
            </a:extLst>
          </p:cNvPr>
          <p:cNvSpPr/>
          <p:nvPr/>
        </p:nvSpPr>
        <p:spPr>
          <a:xfrm>
            <a:off x="695173" y="1852254"/>
            <a:ext cx="1107996" cy="369332"/>
          </a:xfrm>
          <a:prstGeom prst="rect">
            <a:avLst/>
          </a:prstGeom>
        </p:spPr>
        <p:txBody>
          <a:bodyPr wrap="none">
            <a:spAutoFit/>
          </a:bodyPr>
          <a:lstStyle/>
          <a:p>
            <a:r>
              <a:rPr lang="zh-CN" altLang="en-US" b="1" dirty="0">
                <a:solidFill>
                  <a:srgbClr val="000000"/>
                </a:solidFill>
                <a:latin typeface="Segoe UI"/>
                <a:ea typeface="微软雅黑"/>
              </a:rPr>
              <a:t>融合策略</a:t>
            </a:r>
          </a:p>
        </p:txBody>
      </p:sp>
      <p:sp>
        <p:nvSpPr>
          <p:cNvPr id="2" name="矩形 1">
            <a:extLst>
              <a:ext uri="{FF2B5EF4-FFF2-40B4-BE49-F238E27FC236}">
                <a16:creationId xmlns:a16="http://schemas.microsoft.com/office/drawing/2014/main" id="{1BCB6383-9C38-4230-5F68-6CE4F594DD0B}"/>
              </a:ext>
            </a:extLst>
          </p:cNvPr>
          <p:cNvSpPr/>
          <p:nvPr/>
        </p:nvSpPr>
        <p:spPr>
          <a:xfrm>
            <a:off x="695173" y="832400"/>
            <a:ext cx="1107996" cy="369332"/>
          </a:xfrm>
          <a:prstGeom prst="rect">
            <a:avLst/>
          </a:prstGeom>
        </p:spPr>
        <p:txBody>
          <a:bodyPr wrap="none">
            <a:spAutoFit/>
          </a:bodyPr>
          <a:lstStyle/>
          <a:p>
            <a:r>
              <a:rPr lang="zh-CN" altLang="en-US" b="1" dirty="0">
                <a:solidFill>
                  <a:srgbClr val="000000"/>
                </a:solidFill>
                <a:latin typeface="Segoe UI"/>
                <a:ea typeface="微软雅黑"/>
              </a:rPr>
              <a:t>网络架构</a:t>
            </a:r>
          </a:p>
        </p:txBody>
      </p:sp>
      <p:sp>
        <p:nvSpPr>
          <p:cNvPr id="3" name="矩形 2">
            <a:extLst>
              <a:ext uri="{FF2B5EF4-FFF2-40B4-BE49-F238E27FC236}">
                <a16:creationId xmlns:a16="http://schemas.microsoft.com/office/drawing/2014/main" id="{E64C1EF5-95B8-9795-5D21-CCF3B419C049}"/>
              </a:ext>
            </a:extLst>
          </p:cNvPr>
          <p:cNvSpPr/>
          <p:nvPr/>
        </p:nvSpPr>
        <p:spPr>
          <a:xfrm>
            <a:off x="721042" y="1131308"/>
            <a:ext cx="9597707" cy="701218"/>
          </a:xfrm>
          <a:prstGeom prst="rect">
            <a:avLst/>
          </a:prstGeom>
        </p:spPr>
        <p:txBody>
          <a:bodyPr wrap="square">
            <a:spAutoFit/>
          </a:bodyPr>
          <a:lstStyle/>
          <a:p>
            <a:pPr>
              <a:lnSpc>
                <a:spcPct val="130000"/>
              </a:lnSpc>
            </a:pP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采用</a:t>
            </a:r>
            <a:r>
              <a:rPr lang="zh-CN" altLang="en-US"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双塔</a:t>
            </a:r>
            <a:r>
              <a:rPr lang="zh-CN" altLang="zh-CN"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网络</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架构，音频编码器由</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a:t>
            </a:r>
            <a:r>
              <a:rPr lang="en-US" altLang="zh-CN" sz="1600" dirty="0">
                <a:solidFill>
                  <a:schemeClr val="tx1">
                    <a:lumMod val="85000"/>
                    <a:lumOff val="15000"/>
                  </a:schemeClr>
                </a:solidFill>
                <a:latin typeface="Times New Roman" panose="02020603050405020304" pitchFamily="18" charset="0"/>
                <a:ea typeface="Tahoma" panose="020B0604030504040204" pitchFamily="34" charset="0"/>
                <a:cs typeface="Times New Roman" panose="02020603050405020304" pitchFamily="18" charset="0"/>
              </a:rPr>
              <a:t>CNN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模型（如</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a:t>
            </a:r>
            <a:r>
              <a:rPr lang="en-US" altLang="zh-CN" sz="1600" dirty="0">
                <a:solidFill>
                  <a:schemeClr val="tx1">
                    <a:lumMod val="85000"/>
                    <a:lumOff val="15000"/>
                  </a:schemeClr>
                </a:solidFill>
                <a:latin typeface="Times New Roman" panose="02020603050405020304" pitchFamily="18" charset="0"/>
                <a:ea typeface="Tahoma" panose="020B0604030504040204" pitchFamily="34" charset="0"/>
                <a:cs typeface="Times New Roman" panose="02020603050405020304" pitchFamily="18" charset="0"/>
              </a:rPr>
              <a:t>CNN10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模型）构成，语言编码器由</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a:t>
            </a:r>
            <a:r>
              <a:rPr lang="en-US" altLang="zh-CN" sz="1600" dirty="0">
                <a:solidFill>
                  <a:schemeClr val="tx1">
                    <a:lumMod val="85000"/>
                    <a:lumOff val="15000"/>
                  </a:schemeClr>
                </a:solidFill>
                <a:latin typeface="Times New Roman" panose="02020603050405020304" pitchFamily="18" charset="0"/>
                <a:ea typeface="Tahoma" panose="020B0604030504040204" pitchFamily="34" charset="0"/>
                <a:cs typeface="Times New Roman" panose="02020603050405020304" pitchFamily="18" charset="0"/>
              </a:rPr>
              <a:t>BERT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模型（如</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a:t>
            </a:r>
            <a:r>
              <a:rPr lang="en-US" altLang="zh-CN" sz="1600" dirty="0">
                <a:solidFill>
                  <a:schemeClr val="tx1">
                    <a:lumMod val="85000"/>
                    <a:lumOff val="15000"/>
                  </a:schemeClr>
                </a:solidFill>
                <a:latin typeface="Times New Roman" panose="02020603050405020304" pitchFamily="18" charset="0"/>
                <a:ea typeface="Tahoma" panose="020B0604030504040204" pitchFamily="34" charset="0"/>
                <a:cs typeface="Times New Roman" panose="02020603050405020304" pitchFamily="18" charset="0"/>
              </a:rPr>
              <a:t>BERT-Tiny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模型）构成，二者提取的特征经过</a:t>
            </a:r>
            <a:r>
              <a:rPr lang="zh-CN" altLang="zh-CN"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特征投影</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及</a:t>
            </a:r>
            <a:r>
              <a:rPr lang="zh-CN" altLang="zh-CN"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融合机制</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融合后送入分类头进行分类</a:t>
            </a:r>
            <a:endPar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p:txBody>
      </p:sp>
      <p:sp>
        <p:nvSpPr>
          <p:cNvPr id="8" name="矩形 7">
            <a:extLst>
              <a:ext uri="{FF2B5EF4-FFF2-40B4-BE49-F238E27FC236}">
                <a16:creationId xmlns:a16="http://schemas.microsoft.com/office/drawing/2014/main" id="{F2659BB9-2175-52B6-6B5B-419496ACADA9}"/>
              </a:ext>
            </a:extLst>
          </p:cNvPr>
          <p:cNvSpPr/>
          <p:nvPr/>
        </p:nvSpPr>
        <p:spPr>
          <a:xfrm>
            <a:off x="721042" y="2154232"/>
            <a:ext cx="9959658" cy="1661480"/>
          </a:xfrm>
          <a:prstGeom prst="rect">
            <a:avLst/>
          </a:prstGeom>
        </p:spPr>
        <p:txBody>
          <a:bodyPr wrap="square">
            <a:spAutoFit/>
          </a:bodyPr>
          <a:lstStyle/>
          <a:p>
            <a:pPr marL="285750" indent="-285750">
              <a:lnSpc>
                <a:spcPct val="130000"/>
              </a:lnSpc>
              <a:buFont typeface="Arial" panose="020B0604020202020204" pitchFamily="34" charset="0"/>
              <a:buChar char="•"/>
            </a:pP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早期融合：</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音频编码器得到音频</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级别</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的</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D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维表征，</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BERT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的</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CLS Token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也可以看作文本的</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C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维表征，二者分别经过</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Projector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将表征投影到</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D’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维空间，再将投影后的向量进行拼接，作为多模态表征送入分类头</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a:t>
            </a:r>
            <a:endPar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a:p>
            <a:pPr marL="285750" indent="-285750">
              <a:lnSpc>
                <a:spcPct val="130000"/>
              </a:lnSpc>
              <a:buFont typeface="Arial" panose="020B0604020202020204" pitchFamily="34" charset="0"/>
              <a:buChar char="•"/>
            </a:pP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注意力融合：</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音频编码器得到帧级别的</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D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维表征</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BERT</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的</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CLS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也可以看作文本的</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C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维表征。此时，</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CLS Token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作为交叉多头注意力</a:t>
            </a:r>
            <a:r>
              <a:rPr lang="en-US" altLang="zh-CN" sz="1600" baseline="300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[10]</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的</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Q</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，而将</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CNN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输出的帧级别特征作为</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K</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V</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，利用文本特征对音频模态的帧级别特征进行加权</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融合</a:t>
            </a:r>
          </a:p>
        </p:txBody>
      </p:sp>
      <p:sp>
        <p:nvSpPr>
          <p:cNvPr id="15" name="矩形 14">
            <a:extLst>
              <a:ext uri="{FF2B5EF4-FFF2-40B4-BE49-F238E27FC236}">
                <a16:creationId xmlns:a16="http://schemas.microsoft.com/office/drawing/2014/main" id="{DC8B1B56-65A9-4206-60CA-5811BC064314}"/>
              </a:ext>
            </a:extLst>
          </p:cNvPr>
          <p:cNvSpPr/>
          <p:nvPr/>
        </p:nvSpPr>
        <p:spPr>
          <a:xfrm>
            <a:off x="2520950" y="6508837"/>
            <a:ext cx="1016000" cy="344966"/>
          </a:xfrm>
          <a:prstGeom prst="rect">
            <a:avLst/>
          </a:prstGeom>
        </p:spPr>
        <p:txBody>
          <a:bodyPr wrap="square">
            <a:spAutoFit/>
          </a:bodyPr>
          <a:lstStyle/>
          <a:p>
            <a:pPr>
              <a:lnSpc>
                <a:spcPct val="130000"/>
              </a:lnSpc>
            </a:pPr>
            <a:r>
              <a:rPr lang="zh-CN" altLang="en-US"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早期融合</a:t>
            </a:r>
            <a:endPar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p:txBody>
      </p:sp>
      <p:sp>
        <p:nvSpPr>
          <p:cNvPr id="16" name="矩形 15">
            <a:extLst>
              <a:ext uri="{FF2B5EF4-FFF2-40B4-BE49-F238E27FC236}">
                <a16:creationId xmlns:a16="http://schemas.microsoft.com/office/drawing/2014/main" id="{40EDD6E5-B23C-47BD-DA71-304AF3515DED}"/>
              </a:ext>
            </a:extLst>
          </p:cNvPr>
          <p:cNvSpPr/>
          <p:nvPr/>
        </p:nvSpPr>
        <p:spPr>
          <a:xfrm>
            <a:off x="6783310" y="6488754"/>
            <a:ext cx="1255789" cy="344966"/>
          </a:xfrm>
          <a:prstGeom prst="rect">
            <a:avLst/>
          </a:prstGeom>
        </p:spPr>
        <p:txBody>
          <a:bodyPr wrap="square">
            <a:spAutoFit/>
          </a:bodyPr>
          <a:lstStyle/>
          <a:p>
            <a:pPr>
              <a:lnSpc>
                <a:spcPct val="130000"/>
              </a:lnSpc>
            </a:pPr>
            <a:r>
              <a:rPr lang="zh-CN" altLang="en-US"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注意力融合</a:t>
            </a:r>
            <a:endPar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p:txBody>
      </p:sp>
      <p:pic>
        <p:nvPicPr>
          <p:cNvPr id="18" name="图形 17">
            <a:extLst>
              <a:ext uri="{FF2B5EF4-FFF2-40B4-BE49-F238E27FC236}">
                <a16:creationId xmlns:a16="http://schemas.microsoft.com/office/drawing/2014/main" id="{7D1D7C5F-A329-5068-3559-8B3477066BF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55852" y="777041"/>
            <a:ext cx="518848" cy="518848"/>
          </a:xfrm>
          <a:prstGeom prst="rect">
            <a:avLst/>
          </a:prstGeom>
        </p:spPr>
      </p:pic>
      <p:pic>
        <p:nvPicPr>
          <p:cNvPr id="21" name="图形 20">
            <a:extLst>
              <a:ext uri="{FF2B5EF4-FFF2-40B4-BE49-F238E27FC236}">
                <a16:creationId xmlns:a16="http://schemas.microsoft.com/office/drawing/2014/main" id="{C86BDF2B-5C16-F974-2B4D-C9B107883B9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62876" y="1900232"/>
            <a:ext cx="304800" cy="304800"/>
          </a:xfrm>
          <a:prstGeom prst="rect">
            <a:avLst/>
          </a:prstGeom>
        </p:spPr>
      </p:pic>
    </p:spTree>
    <p:extLst>
      <p:ext uri="{BB962C8B-B14F-4D97-AF65-F5344CB8AC3E}">
        <p14:creationId xmlns:p14="http://schemas.microsoft.com/office/powerpoint/2010/main" val="1076072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1">
            <a:extLst>
              <a:ext uri="{FF2B5EF4-FFF2-40B4-BE49-F238E27FC236}">
                <a16:creationId xmlns:a16="http://schemas.microsoft.com/office/drawing/2014/main" id="{EDAC29EB-05DC-5B8A-B7B3-373698C062AE}"/>
              </a:ext>
            </a:extLst>
          </p:cNvPr>
          <p:cNvSpPr>
            <a:spLocks noGrp="1"/>
          </p:cNvSpPr>
          <p:nvPr>
            <p:ph type="body" sz="quarter" idx="10"/>
          </p:nvPr>
        </p:nvSpPr>
        <p:spPr>
          <a:xfrm>
            <a:off x="265304" y="220133"/>
            <a:ext cx="6557070" cy="389467"/>
          </a:xfrm>
        </p:spPr>
        <p:txBody>
          <a:bodyPr/>
          <a:lstStyle/>
          <a:p>
            <a:r>
              <a:rPr kumimoji="1" lang="en-US" altLang="zh-CN" sz="2400" dirty="0">
                <a:solidFill>
                  <a:srgbClr val="2958A0"/>
                </a:solidFill>
              </a:rPr>
              <a:t>PART</a:t>
            </a:r>
            <a:r>
              <a:rPr kumimoji="1" lang="zh-CN" altLang="en-US" sz="2400" dirty="0">
                <a:solidFill>
                  <a:srgbClr val="2958A0"/>
                </a:solidFill>
              </a:rPr>
              <a:t> </a:t>
            </a:r>
            <a:r>
              <a:rPr kumimoji="1" lang="en-US" altLang="zh-CN" sz="2400" dirty="0">
                <a:solidFill>
                  <a:srgbClr val="2958A0"/>
                </a:solidFill>
              </a:rPr>
              <a:t>FOUR</a:t>
            </a:r>
            <a:r>
              <a:rPr kumimoji="1" lang="zh-CN" altLang="en-US" sz="2400" dirty="0">
                <a:solidFill>
                  <a:srgbClr val="2958A0"/>
                </a:solidFill>
              </a:rPr>
              <a:t>    基于多模态的语音情感识别</a:t>
            </a:r>
          </a:p>
        </p:txBody>
      </p:sp>
      <p:sp>
        <p:nvSpPr>
          <p:cNvPr id="2" name="矩形 1">
            <a:extLst>
              <a:ext uri="{FF2B5EF4-FFF2-40B4-BE49-F238E27FC236}">
                <a16:creationId xmlns:a16="http://schemas.microsoft.com/office/drawing/2014/main" id="{1BCB6383-9C38-4230-5F68-6CE4F594DD0B}"/>
              </a:ext>
            </a:extLst>
          </p:cNvPr>
          <p:cNvSpPr/>
          <p:nvPr/>
        </p:nvSpPr>
        <p:spPr>
          <a:xfrm>
            <a:off x="695173" y="864150"/>
            <a:ext cx="1107996" cy="369332"/>
          </a:xfrm>
          <a:prstGeom prst="rect">
            <a:avLst/>
          </a:prstGeom>
        </p:spPr>
        <p:txBody>
          <a:bodyPr wrap="none">
            <a:spAutoFit/>
          </a:bodyPr>
          <a:lstStyle/>
          <a:p>
            <a:r>
              <a:rPr lang="zh-CN" altLang="en-US" b="1" dirty="0">
                <a:solidFill>
                  <a:srgbClr val="000000"/>
                </a:solidFill>
                <a:latin typeface="Segoe UI"/>
                <a:ea typeface="微软雅黑"/>
              </a:rPr>
              <a:t>融合结果</a:t>
            </a:r>
          </a:p>
        </p:txBody>
      </p:sp>
      <p:pic>
        <p:nvPicPr>
          <p:cNvPr id="20" name="图形 19">
            <a:extLst>
              <a:ext uri="{FF2B5EF4-FFF2-40B4-BE49-F238E27FC236}">
                <a16:creationId xmlns:a16="http://schemas.microsoft.com/office/drawing/2014/main" id="{2A1495C6-884E-C963-95EA-8F03EC8BF28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5891" y="881421"/>
            <a:ext cx="424524" cy="358411"/>
          </a:xfrm>
          <a:prstGeom prst="rect">
            <a:avLst/>
          </a:prstGeom>
        </p:spPr>
      </p:pic>
      <p:pic>
        <p:nvPicPr>
          <p:cNvPr id="23" name="图片 22">
            <a:extLst>
              <a:ext uri="{FF2B5EF4-FFF2-40B4-BE49-F238E27FC236}">
                <a16:creationId xmlns:a16="http://schemas.microsoft.com/office/drawing/2014/main" id="{AA1DF3DF-473F-CA71-9341-44C6F13ECDD2}"/>
              </a:ext>
            </a:extLst>
          </p:cNvPr>
          <p:cNvPicPr>
            <a:picLocks noChangeAspect="1"/>
          </p:cNvPicPr>
          <p:nvPr/>
        </p:nvPicPr>
        <p:blipFill>
          <a:blip r:embed="rId4"/>
          <a:stretch>
            <a:fillRect/>
          </a:stretch>
        </p:blipFill>
        <p:spPr>
          <a:xfrm>
            <a:off x="861053" y="2940119"/>
            <a:ext cx="8016247" cy="1719302"/>
          </a:xfrm>
          <a:prstGeom prst="rect">
            <a:avLst/>
          </a:prstGeom>
        </p:spPr>
      </p:pic>
      <p:sp>
        <p:nvSpPr>
          <p:cNvPr id="24" name="矩形 23">
            <a:extLst>
              <a:ext uri="{FF2B5EF4-FFF2-40B4-BE49-F238E27FC236}">
                <a16:creationId xmlns:a16="http://schemas.microsoft.com/office/drawing/2014/main" id="{5B3BDF55-494E-0AEE-B4AE-21ABFE1A27FD}"/>
              </a:ext>
            </a:extLst>
          </p:cNvPr>
          <p:cNvSpPr/>
          <p:nvPr/>
        </p:nvSpPr>
        <p:spPr>
          <a:xfrm>
            <a:off x="1013143" y="1399692"/>
            <a:ext cx="7470458" cy="1341393"/>
          </a:xfrm>
          <a:prstGeom prst="rect">
            <a:avLst/>
          </a:prstGeom>
        </p:spPr>
        <p:txBody>
          <a:bodyPr wrap="square">
            <a:spAutoFit/>
          </a:bodyPr>
          <a:lstStyle/>
          <a:p>
            <a:pPr>
              <a:lnSpc>
                <a:spcPct val="130000"/>
              </a:lnSpc>
            </a:pP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相较于单模态，多模态模型由于可以同时融合多种来源的信息，在性能上普遍胜过各个单模</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a:t>
            </a:r>
            <a:endPar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a:p>
            <a:pPr>
              <a:lnSpc>
                <a:spcPct val="130000"/>
              </a:lnSpc>
            </a:pP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基于注意力的多模态特征融合优于早期融合，原因可能是其更多地考虑了模态之间的交互而不是简单地使用模态特征的拼接</a:t>
            </a:r>
            <a:endPar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p:txBody>
      </p:sp>
      <p:pic>
        <p:nvPicPr>
          <p:cNvPr id="3" name="图形 2">
            <a:extLst>
              <a:ext uri="{FF2B5EF4-FFF2-40B4-BE49-F238E27FC236}">
                <a16:creationId xmlns:a16="http://schemas.microsoft.com/office/drawing/2014/main" id="{A0247440-E742-BA7E-988A-74584A9B350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52900" y="1393342"/>
            <a:ext cx="416306" cy="416306"/>
          </a:xfrm>
          <a:prstGeom prst="rect">
            <a:avLst/>
          </a:prstGeom>
        </p:spPr>
      </p:pic>
      <p:pic>
        <p:nvPicPr>
          <p:cNvPr id="4" name="图形 3">
            <a:extLst>
              <a:ext uri="{FF2B5EF4-FFF2-40B4-BE49-F238E27FC236}">
                <a16:creationId xmlns:a16="http://schemas.microsoft.com/office/drawing/2014/main" id="{85D94374-158D-B247-20AA-A99E29D0299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52900" y="1998174"/>
            <a:ext cx="416306" cy="416306"/>
          </a:xfrm>
          <a:prstGeom prst="rect">
            <a:avLst/>
          </a:prstGeom>
        </p:spPr>
      </p:pic>
    </p:spTree>
    <p:extLst>
      <p:ext uri="{BB962C8B-B14F-4D97-AF65-F5344CB8AC3E}">
        <p14:creationId xmlns:p14="http://schemas.microsoft.com/office/powerpoint/2010/main" val="1854836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r>
              <a:rPr kumimoji="1" lang="zh-CN" altLang="en-US" sz="5400" dirty="0"/>
              <a:t>多模态情感识别系统</a:t>
            </a:r>
          </a:p>
        </p:txBody>
      </p:sp>
      <p:sp>
        <p:nvSpPr>
          <p:cNvPr id="4" name="文本占位符 3"/>
          <p:cNvSpPr>
            <a:spLocks noGrp="1"/>
          </p:cNvSpPr>
          <p:nvPr>
            <p:ph type="body" sz="quarter" idx="12"/>
          </p:nvPr>
        </p:nvSpPr>
        <p:spPr/>
        <p:txBody>
          <a:bodyPr/>
          <a:lstStyle/>
          <a:p>
            <a:r>
              <a:rPr kumimoji="1" lang="en-US" altLang="zh-CN" dirty="0"/>
              <a:t>PART</a:t>
            </a:r>
            <a:r>
              <a:rPr kumimoji="1" lang="zh-CN" altLang="en-US" dirty="0"/>
              <a:t> </a:t>
            </a:r>
            <a:r>
              <a:rPr kumimoji="1" lang="en-US" altLang="zh-CN" dirty="0"/>
              <a:t>FIVE</a:t>
            </a:r>
            <a:endParaRPr kumimoji="1" lang="zh-CN" altLang="en-US" dirty="0"/>
          </a:p>
        </p:txBody>
      </p:sp>
      <p:sp>
        <p:nvSpPr>
          <p:cNvPr id="7" name="矩形 6"/>
          <p:cNvSpPr/>
          <p:nvPr/>
        </p:nvSpPr>
        <p:spPr>
          <a:xfrm>
            <a:off x="4889817" y="4381144"/>
            <a:ext cx="2412366" cy="113341"/>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4400">
              <a:solidFill>
                <a:srgbClr val="FFFFFF"/>
              </a:solidFill>
            </a:endParaRPr>
          </a:p>
        </p:txBody>
      </p:sp>
    </p:spTree>
    <p:extLst>
      <p:ext uri="{BB962C8B-B14F-4D97-AF65-F5344CB8AC3E}">
        <p14:creationId xmlns:p14="http://schemas.microsoft.com/office/powerpoint/2010/main" val="1007277217"/>
      </p:ext>
    </p:extLst>
  </p:cSld>
  <p:clrMapOvr>
    <a:masterClrMapping/>
  </p:clrMapOvr>
  <p:transition spd="med">
    <p:pull/>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6" name="图片 155"/>
          <p:cNvPicPr>
            <a:picLocks noChangeAspect="1"/>
          </p:cNvPicPr>
          <p:nvPr/>
        </p:nvPicPr>
        <p:blipFill rotWithShape="1">
          <a:blip r:embed="rId2"/>
          <a:srcRect l="49574"/>
          <a:stretch/>
        </p:blipFill>
        <p:spPr>
          <a:xfrm>
            <a:off x="-8468" y="2435266"/>
            <a:ext cx="1002201" cy="1987468"/>
          </a:xfrm>
          <a:prstGeom prst="rect">
            <a:avLst/>
          </a:prstGeom>
        </p:spPr>
      </p:pic>
      <p:pic>
        <p:nvPicPr>
          <p:cNvPr id="191" name="图片 190"/>
          <p:cNvPicPr>
            <a:picLocks noChangeAspect="1"/>
          </p:cNvPicPr>
          <p:nvPr/>
        </p:nvPicPr>
        <p:blipFill rotWithShape="1">
          <a:blip r:embed="rId3"/>
          <a:srcRect l="54115" t="14479" r="4250" b="12370"/>
          <a:stretch/>
        </p:blipFill>
        <p:spPr>
          <a:xfrm>
            <a:off x="3315372" y="1112731"/>
            <a:ext cx="4857078" cy="4513033"/>
          </a:xfrm>
          <a:prstGeom prst="rect">
            <a:avLst/>
          </a:prstGeom>
        </p:spPr>
      </p:pic>
      <p:sp>
        <p:nvSpPr>
          <p:cNvPr id="192" name="菱形 191"/>
          <p:cNvSpPr/>
          <p:nvPr/>
        </p:nvSpPr>
        <p:spPr>
          <a:xfrm>
            <a:off x="3549649" y="1771894"/>
            <a:ext cx="4262395" cy="3670056"/>
          </a:xfrm>
          <a:prstGeom prst="diamond">
            <a:avLst/>
          </a:prstGeom>
          <a:gradFill flip="none" rotWithShape="1">
            <a:gsLst>
              <a:gs pos="0">
                <a:srgbClr val="A5A5A5">
                  <a:lumMod val="5000"/>
                  <a:lumOff val="95000"/>
                  <a:alpha val="3000"/>
                </a:srgbClr>
              </a:gs>
              <a:gs pos="83000">
                <a:srgbClr val="A5A5A5">
                  <a:lumMod val="45000"/>
                  <a:lumOff val="55000"/>
                  <a:alpha val="57000"/>
                </a:srgbClr>
              </a:gs>
              <a:gs pos="100000">
                <a:srgbClr val="A5A5A5">
                  <a:lumMod val="30000"/>
                  <a:lumOff val="70000"/>
                  <a:alpha val="0"/>
                </a:srgbClr>
              </a:gs>
            </a:gsLst>
            <a:path path="circle">
              <a:fillToRect l="50000" t="50000" r="50000" b="50000"/>
            </a:path>
            <a:tileRect/>
          </a:gradFill>
          <a:ln w="12700" cap="flat" cmpd="sng" algn="ctr">
            <a:noFill/>
            <a:prstDash val="solid"/>
            <a:miter lim="800000"/>
          </a:ln>
          <a:effectLst/>
        </p:spPr>
        <p:txBody>
          <a:bodyPr rtlCol="0" anchor="ctr"/>
          <a:lstStyle/>
          <a:p>
            <a:pPr algn="ctr" defTabSz="914400">
              <a:defRPr/>
            </a:pPr>
            <a:endParaRPr lang="zh-CN" altLang="en-US" sz="3600" b="1" kern="0" dirty="0">
              <a:gradFill flip="none" rotWithShape="1">
                <a:gsLst>
                  <a:gs pos="0">
                    <a:srgbClr val="515151">
                      <a:lumMod val="89000"/>
                    </a:srgbClr>
                  </a:gs>
                  <a:gs pos="23000">
                    <a:srgbClr val="515151">
                      <a:lumMod val="89000"/>
                    </a:srgbClr>
                  </a:gs>
                  <a:gs pos="69000">
                    <a:srgbClr val="515151">
                      <a:lumMod val="75000"/>
                    </a:srgbClr>
                  </a:gs>
                  <a:gs pos="97000">
                    <a:srgbClr val="515151">
                      <a:lumMod val="70000"/>
                    </a:srgbClr>
                  </a:gs>
                </a:gsLst>
                <a:path path="circle">
                  <a:fillToRect l="50000" t="50000" r="50000" b="50000"/>
                </a:path>
                <a:tileRect/>
              </a:gradFill>
              <a:latin typeface="Segoe UI"/>
              <a:ea typeface="微软雅黑"/>
            </a:endParaRPr>
          </a:p>
        </p:txBody>
      </p:sp>
      <p:sp>
        <p:nvSpPr>
          <p:cNvPr id="5" name="文本占位符 1">
            <a:extLst>
              <a:ext uri="{FF2B5EF4-FFF2-40B4-BE49-F238E27FC236}">
                <a16:creationId xmlns:a16="http://schemas.microsoft.com/office/drawing/2014/main" id="{B40B4ED7-BD43-636D-DBDC-0A39DA7628D8}"/>
              </a:ext>
            </a:extLst>
          </p:cNvPr>
          <p:cNvSpPr>
            <a:spLocks noGrp="1"/>
          </p:cNvSpPr>
          <p:nvPr>
            <p:ph type="body" sz="quarter" idx="10"/>
          </p:nvPr>
        </p:nvSpPr>
        <p:spPr>
          <a:xfrm>
            <a:off x="265304" y="220133"/>
            <a:ext cx="6557070" cy="389467"/>
          </a:xfrm>
        </p:spPr>
        <p:txBody>
          <a:bodyPr/>
          <a:lstStyle/>
          <a:p>
            <a:r>
              <a:rPr kumimoji="1" lang="en-US" altLang="zh-CN" sz="2400" dirty="0">
                <a:solidFill>
                  <a:srgbClr val="2958A0"/>
                </a:solidFill>
              </a:rPr>
              <a:t>PART</a:t>
            </a:r>
            <a:r>
              <a:rPr kumimoji="1" lang="zh-CN" altLang="en-US" sz="2400" dirty="0">
                <a:solidFill>
                  <a:srgbClr val="2958A0"/>
                </a:solidFill>
              </a:rPr>
              <a:t> </a:t>
            </a:r>
            <a:r>
              <a:rPr kumimoji="1" lang="en-US" altLang="zh-CN" sz="2400" dirty="0">
                <a:solidFill>
                  <a:srgbClr val="2958A0"/>
                </a:solidFill>
              </a:rPr>
              <a:t>FIVE</a:t>
            </a:r>
            <a:r>
              <a:rPr kumimoji="1" lang="zh-CN" altLang="en-US" sz="2400" dirty="0">
                <a:solidFill>
                  <a:srgbClr val="2958A0"/>
                </a:solidFill>
              </a:rPr>
              <a:t>    多模态情感识别系统</a:t>
            </a:r>
          </a:p>
        </p:txBody>
      </p:sp>
      <p:pic>
        <p:nvPicPr>
          <p:cNvPr id="3" name="图片 2">
            <a:extLst>
              <a:ext uri="{FF2B5EF4-FFF2-40B4-BE49-F238E27FC236}">
                <a16:creationId xmlns:a16="http://schemas.microsoft.com/office/drawing/2014/main" id="{08DED022-2EC8-84EE-6F49-ADB24A87FACF}"/>
              </a:ext>
            </a:extLst>
          </p:cNvPr>
          <p:cNvPicPr>
            <a:picLocks noChangeAspect="1"/>
          </p:cNvPicPr>
          <p:nvPr/>
        </p:nvPicPr>
        <p:blipFill>
          <a:blip r:embed="rId4"/>
          <a:stretch>
            <a:fillRect/>
          </a:stretch>
        </p:blipFill>
        <p:spPr>
          <a:xfrm>
            <a:off x="125038" y="2159000"/>
            <a:ext cx="3323012" cy="2419350"/>
          </a:xfrm>
          <a:prstGeom prst="rect">
            <a:avLst/>
          </a:prstGeom>
        </p:spPr>
      </p:pic>
      <p:pic>
        <p:nvPicPr>
          <p:cNvPr id="6" name="图片 5">
            <a:extLst>
              <a:ext uri="{FF2B5EF4-FFF2-40B4-BE49-F238E27FC236}">
                <a16:creationId xmlns:a16="http://schemas.microsoft.com/office/drawing/2014/main" id="{7B9FD193-D7F6-9A8A-9434-2ADACE7D5F7D}"/>
              </a:ext>
            </a:extLst>
          </p:cNvPr>
          <p:cNvPicPr>
            <a:picLocks noChangeAspect="1"/>
          </p:cNvPicPr>
          <p:nvPr/>
        </p:nvPicPr>
        <p:blipFill>
          <a:blip r:embed="rId5"/>
          <a:stretch>
            <a:fillRect/>
          </a:stretch>
        </p:blipFill>
        <p:spPr>
          <a:xfrm>
            <a:off x="8085093" y="292100"/>
            <a:ext cx="3830714" cy="2714787"/>
          </a:xfrm>
          <a:prstGeom prst="rect">
            <a:avLst/>
          </a:prstGeom>
        </p:spPr>
      </p:pic>
      <p:pic>
        <p:nvPicPr>
          <p:cNvPr id="10" name="图片 9">
            <a:extLst>
              <a:ext uri="{FF2B5EF4-FFF2-40B4-BE49-F238E27FC236}">
                <a16:creationId xmlns:a16="http://schemas.microsoft.com/office/drawing/2014/main" id="{B50E9189-A521-9D67-80C4-1AF4630A6378}"/>
              </a:ext>
            </a:extLst>
          </p:cNvPr>
          <p:cNvPicPr>
            <a:picLocks noChangeAspect="1"/>
          </p:cNvPicPr>
          <p:nvPr/>
        </p:nvPicPr>
        <p:blipFill>
          <a:blip r:embed="rId6"/>
          <a:stretch>
            <a:fillRect/>
          </a:stretch>
        </p:blipFill>
        <p:spPr>
          <a:xfrm>
            <a:off x="8065333" y="3236308"/>
            <a:ext cx="4126667" cy="2949737"/>
          </a:xfrm>
          <a:prstGeom prst="rect">
            <a:avLst/>
          </a:prstGeom>
        </p:spPr>
      </p:pic>
      <p:sp>
        <p:nvSpPr>
          <p:cNvPr id="11" name="矩形 10">
            <a:extLst>
              <a:ext uri="{FF2B5EF4-FFF2-40B4-BE49-F238E27FC236}">
                <a16:creationId xmlns:a16="http://schemas.microsoft.com/office/drawing/2014/main" id="{C659A674-0E6A-1DCD-0EE0-3C90F923EC79}"/>
              </a:ext>
            </a:extLst>
          </p:cNvPr>
          <p:cNvSpPr/>
          <p:nvPr/>
        </p:nvSpPr>
        <p:spPr>
          <a:xfrm>
            <a:off x="4258142" y="2758624"/>
            <a:ext cx="3195592" cy="1341393"/>
          </a:xfrm>
          <a:prstGeom prst="rect">
            <a:avLst/>
          </a:prstGeom>
        </p:spPr>
        <p:txBody>
          <a:bodyPr wrap="square">
            <a:spAutoFit/>
          </a:bodyPr>
          <a:lstStyle/>
          <a:p>
            <a:pPr>
              <a:lnSpc>
                <a:spcPct val="130000"/>
              </a:lnSpc>
            </a:pP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前端：</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HTML + CSS + JavaScript</a:t>
            </a:r>
          </a:p>
          <a:p>
            <a:pPr>
              <a:lnSpc>
                <a:spcPct val="130000"/>
              </a:lnSpc>
            </a:pPr>
            <a:r>
              <a:rPr lang="zh-CN" altLang="en-US" sz="160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后端：</a:t>
            </a:r>
            <a:r>
              <a:rPr lang="en-US" altLang="zh-CN" sz="160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Python Flask </a:t>
            </a:r>
            <a:endPar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a:p>
            <a:pPr>
              <a:lnSpc>
                <a:spcPct val="130000"/>
              </a:lnSpc>
            </a:pP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模型：</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PyTorch + MindSpore</a:t>
            </a:r>
          </a:p>
          <a:p>
            <a:pPr>
              <a:lnSpc>
                <a:spcPct val="130000"/>
              </a:lnSpc>
            </a:pP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部署：</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Docker</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、华为云服务器</a:t>
            </a:r>
            <a:endPar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p:txBody>
      </p:sp>
    </p:spTree>
    <p:extLst>
      <p:ext uri="{BB962C8B-B14F-4D97-AF65-F5344CB8AC3E}">
        <p14:creationId xmlns:p14="http://schemas.microsoft.com/office/powerpoint/2010/main" val="1857962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r>
              <a:rPr kumimoji="1" lang="zh-CN" altLang="en-US" dirty="0"/>
              <a:t>参考文献</a:t>
            </a:r>
          </a:p>
        </p:txBody>
      </p:sp>
    </p:spTree>
    <p:extLst>
      <p:ext uri="{BB962C8B-B14F-4D97-AF65-F5344CB8AC3E}">
        <p14:creationId xmlns:p14="http://schemas.microsoft.com/office/powerpoint/2010/main" val="1385414639"/>
      </p:ext>
    </p:extLst>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a:xfrm>
            <a:off x="-963495" y="911033"/>
            <a:ext cx="4588044" cy="888855"/>
          </a:xfrm>
        </p:spPr>
        <p:txBody>
          <a:bodyPr/>
          <a:lstStyle/>
          <a:p>
            <a:r>
              <a:rPr kumimoji="1" lang="zh-CN" altLang="en-US" dirty="0"/>
              <a:t>目录</a:t>
            </a:r>
          </a:p>
        </p:txBody>
      </p:sp>
      <p:sp>
        <p:nvSpPr>
          <p:cNvPr id="4" name="文本占位符 3"/>
          <p:cNvSpPr>
            <a:spLocks noGrp="1"/>
          </p:cNvSpPr>
          <p:nvPr>
            <p:ph type="body" sz="quarter" idx="12"/>
          </p:nvPr>
        </p:nvSpPr>
        <p:spPr>
          <a:xfrm>
            <a:off x="-963495" y="1799889"/>
            <a:ext cx="4588044" cy="401052"/>
          </a:xfrm>
        </p:spPr>
        <p:txBody>
          <a:bodyPr/>
          <a:lstStyle/>
          <a:p>
            <a:r>
              <a:rPr kumimoji="1" lang="en-US" altLang="zh-CN" dirty="0"/>
              <a:t>CONTENTS</a:t>
            </a:r>
            <a:endParaRPr kumimoji="1" lang="zh-CN" altLang="en-US" dirty="0"/>
          </a:p>
        </p:txBody>
      </p:sp>
      <p:sp>
        <p:nvSpPr>
          <p:cNvPr id="6" name="文本占位符 5"/>
          <p:cNvSpPr>
            <a:spLocks noGrp="1"/>
          </p:cNvSpPr>
          <p:nvPr>
            <p:ph type="body" sz="quarter" idx="14"/>
          </p:nvPr>
        </p:nvSpPr>
        <p:spPr>
          <a:xfrm>
            <a:off x="1715388" y="2414296"/>
            <a:ext cx="1866202" cy="455476"/>
          </a:xfrm>
        </p:spPr>
        <p:txBody>
          <a:bodyPr/>
          <a:lstStyle/>
          <a:p>
            <a:r>
              <a:rPr lang="zh-CN" altLang="en-US" dirty="0">
                <a:solidFill>
                  <a:srgbClr val="000000"/>
                </a:solidFill>
                <a:latin typeface="Segoe UI"/>
                <a:ea typeface="微软雅黑" charset="0"/>
              </a:rPr>
              <a:t>任务概述</a:t>
            </a:r>
          </a:p>
        </p:txBody>
      </p:sp>
      <p:sp>
        <p:nvSpPr>
          <p:cNvPr id="7" name="文本占位符 6"/>
          <p:cNvSpPr>
            <a:spLocks noGrp="1"/>
          </p:cNvSpPr>
          <p:nvPr>
            <p:ph type="body" sz="quarter" idx="15"/>
          </p:nvPr>
        </p:nvSpPr>
        <p:spPr>
          <a:xfrm>
            <a:off x="303897" y="2341997"/>
            <a:ext cx="1846774" cy="455476"/>
          </a:xfrm>
        </p:spPr>
        <p:txBody>
          <a:bodyPr/>
          <a:lstStyle/>
          <a:p>
            <a:r>
              <a:rPr lang="en-US" altLang="zh-CN" dirty="0">
                <a:solidFill>
                  <a:srgbClr val="000000"/>
                </a:solidFill>
                <a:latin typeface="Segoe UI"/>
                <a:ea typeface="微软雅黑" charset="0"/>
              </a:rPr>
              <a:t>PART</a:t>
            </a:r>
            <a:r>
              <a:rPr lang="zh-CN" altLang="en-US" dirty="0">
                <a:solidFill>
                  <a:srgbClr val="000000"/>
                </a:solidFill>
                <a:latin typeface="Segoe UI"/>
                <a:ea typeface="微软雅黑" charset="0"/>
              </a:rPr>
              <a:t> </a:t>
            </a:r>
            <a:r>
              <a:rPr lang="en-US" altLang="zh-CN" dirty="0">
                <a:solidFill>
                  <a:srgbClr val="000000"/>
                </a:solidFill>
                <a:latin typeface="Segoe UI"/>
                <a:ea typeface="微软雅黑" charset="0"/>
              </a:rPr>
              <a:t>ONE</a:t>
            </a:r>
            <a:endParaRPr lang="zh-CN" altLang="en-US" dirty="0">
              <a:solidFill>
                <a:srgbClr val="000000"/>
              </a:solidFill>
              <a:latin typeface="Segoe UI"/>
              <a:ea typeface="微软雅黑" charset="0"/>
            </a:endParaRPr>
          </a:p>
        </p:txBody>
      </p:sp>
      <p:sp>
        <p:nvSpPr>
          <p:cNvPr id="18" name="矩形 17"/>
          <p:cNvSpPr/>
          <p:nvPr/>
        </p:nvSpPr>
        <p:spPr>
          <a:xfrm>
            <a:off x="684212" y="2629642"/>
            <a:ext cx="1083718" cy="60756"/>
          </a:xfrm>
          <a:prstGeom prst="rect">
            <a:avLst/>
          </a:prstGeom>
          <a:solidFill>
            <a:srgbClr val="2958A0"/>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14400">
              <a:defRPr/>
            </a:pPr>
            <a:endParaRPr lang="zh-CN" altLang="en-US" kern="0">
              <a:solidFill>
                <a:prstClr val="white"/>
              </a:solidFill>
              <a:latin typeface="Segoe UI"/>
              <a:ea typeface="微软雅黑"/>
            </a:endParaRPr>
          </a:p>
        </p:txBody>
      </p:sp>
      <p:sp>
        <p:nvSpPr>
          <p:cNvPr id="45" name="文本占位符 5">
            <a:extLst>
              <a:ext uri="{FF2B5EF4-FFF2-40B4-BE49-F238E27FC236}">
                <a16:creationId xmlns:a16="http://schemas.microsoft.com/office/drawing/2014/main" id="{E04A9E40-F9DC-801D-536A-F55523156FFB}"/>
              </a:ext>
            </a:extLst>
          </p:cNvPr>
          <p:cNvSpPr txBox="1">
            <a:spLocks/>
          </p:cNvSpPr>
          <p:nvPr/>
        </p:nvSpPr>
        <p:spPr>
          <a:xfrm>
            <a:off x="1749518" y="3097669"/>
            <a:ext cx="4098959" cy="455476"/>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2000" b="1"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solidFill>
                  <a:srgbClr val="000000"/>
                </a:solidFill>
                <a:latin typeface="Segoe UI"/>
                <a:ea typeface="微软雅黑" charset="0"/>
              </a:rPr>
              <a:t>基于音频模态的语音情感识别</a:t>
            </a:r>
          </a:p>
        </p:txBody>
      </p:sp>
      <p:sp>
        <p:nvSpPr>
          <p:cNvPr id="46" name="文本占位符 6">
            <a:extLst>
              <a:ext uri="{FF2B5EF4-FFF2-40B4-BE49-F238E27FC236}">
                <a16:creationId xmlns:a16="http://schemas.microsoft.com/office/drawing/2014/main" id="{CD96A233-44E0-836B-9169-90185170A1A5}"/>
              </a:ext>
            </a:extLst>
          </p:cNvPr>
          <p:cNvSpPr txBox="1">
            <a:spLocks/>
          </p:cNvSpPr>
          <p:nvPr/>
        </p:nvSpPr>
        <p:spPr>
          <a:xfrm>
            <a:off x="303897" y="3022171"/>
            <a:ext cx="1846774" cy="455476"/>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1400" b="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solidFill>
                  <a:srgbClr val="000000"/>
                </a:solidFill>
                <a:latin typeface="Segoe UI"/>
                <a:ea typeface="微软雅黑" charset="0"/>
              </a:rPr>
              <a:t>PART</a:t>
            </a:r>
            <a:r>
              <a:rPr lang="zh-CN" altLang="en-US" dirty="0">
                <a:solidFill>
                  <a:srgbClr val="000000"/>
                </a:solidFill>
                <a:latin typeface="Segoe UI"/>
                <a:ea typeface="微软雅黑" charset="0"/>
              </a:rPr>
              <a:t> </a:t>
            </a:r>
            <a:r>
              <a:rPr lang="en-US" altLang="zh-CN" dirty="0">
                <a:solidFill>
                  <a:srgbClr val="000000"/>
                </a:solidFill>
                <a:latin typeface="Segoe UI"/>
                <a:ea typeface="微软雅黑" charset="0"/>
              </a:rPr>
              <a:t>TWO</a:t>
            </a:r>
            <a:endParaRPr lang="zh-CN" altLang="en-US" dirty="0">
              <a:solidFill>
                <a:srgbClr val="000000"/>
              </a:solidFill>
              <a:latin typeface="Segoe UI"/>
              <a:ea typeface="微软雅黑" charset="0"/>
            </a:endParaRPr>
          </a:p>
        </p:txBody>
      </p:sp>
      <p:sp>
        <p:nvSpPr>
          <p:cNvPr id="47" name="矩形 46">
            <a:extLst>
              <a:ext uri="{FF2B5EF4-FFF2-40B4-BE49-F238E27FC236}">
                <a16:creationId xmlns:a16="http://schemas.microsoft.com/office/drawing/2014/main" id="{07136736-3E35-9023-87B1-55B3047EE54B}"/>
              </a:ext>
            </a:extLst>
          </p:cNvPr>
          <p:cNvSpPr/>
          <p:nvPr/>
        </p:nvSpPr>
        <p:spPr>
          <a:xfrm>
            <a:off x="684212" y="3309816"/>
            <a:ext cx="1083718" cy="60756"/>
          </a:xfrm>
          <a:prstGeom prst="rect">
            <a:avLst/>
          </a:prstGeom>
          <a:solidFill>
            <a:schemeClr val="accent2">
              <a:lumMod val="60000"/>
              <a:lumOff val="40000"/>
            </a:schemeClr>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14400">
              <a:defRPr/>
            </a:pPr>
            <a:endParaRPr lang="zh-CN" altLang="en-US" kern="0">
              <a:solidFill>
                <a:prstClr val="white"/>
              </a:solidFill>
              <a:latin typeface="Segoe UI"/>
              <a:ea typeface="微软雅黑"/>
            </a:endParaRPr>
          </a:p>
        </p:txBody>
      </p:sp>
      <p:sp>
        <p:nvSpPr>
          <p:cNvPr id="48" name="文本占位符 5">
            <a:extLst>
              <a:ext uri="{FF2B5EF4-FFF2-40B4-BE49-F238E27FC236}">
                <a16:creationId xmlns:a16="http://schemas.microsoft.com/office/drawing/2014/main" id="{435206C2-8AA0-747F-CF06-F962F38DC4C6}"/>
              </a:ext>
            </a:extLst>
          </p:cNvPr>
          <p:cNvSpPr txBox="1">
            <a:spLocks/>
          </p:cNvSpPr>
          <p:nvPr/>
        </p:nvSpPr>
        <p:spPr>
          <a:xfrm>
            <a:off x="1767929" y="3781042"/>
            <a:ext cx="4031451" cy="455476"/>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2000" b="1"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solidFill>
                  <a:srgbClr val="000000"/>
                </a:solidFill>
                <a:latin typeface="Segoe UI"/>
                <a:ea typeface="微软雅黑" charset="0"/>
              </a:rPr>
              <a:t>基于文本模态的语音情感识别</a:t>
            </a:r>
          </a:p>
        </p:txBody>
      </p:sp>
      <p:sp>
        <p:nvSpPr>
          <p:cNvPr id="49" name="矩形 48">
            <a:extLst>
              <a:ext uri="{FF2B5EF4-FFF2-40B4-BE49-F238E27FC236}">
                <a16:creationId xmlns:a16="http://schemas.microsoft.com/office/drawing/2014/main" id="{1EA65970-602D-425B-FC06-364C60AFF833}"/>
              </a:ext>
            </a:extLst>
          </p:cNvPr>
          <p:cNvSpPr/>
          <p:nvPr/>
        </p:nvSpPr>
        <p:spPr>
          <a:xfrm>
            <a:off x="684212" y="3993381"/>
            <a:ext cx="1083718" cy="60756"/>
          </a:xfrm>
          <a:prstGeom prst="rect">
            <a:avLst/>
          </a:prstGeom>
          <a:solidFill>
            <a:schemeClr val="accent6">
              <a:lumMod val="60000"/>
              <a:lumOff val="40000"/>
            </a:schemeClr>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14400">
              <a:defRPr/>
            </a:pPr>
            <a:endParaRPr lang="zh-CN" altLang="en-US" kern="0">
              <a:solidFill>
                <a:prstClr val="white"/>
              </a:solidFill>
              <a:latin typeface="Segoe UI"/>
              <a:ea typeface="微软雅黑"/>
            </a:endParaRPr>
          </a:p>
        </p:txBody>
      </p:sp>
      <p:sp>
        <p:nvSpPr>
          <p:cNvPr id="50" name="文本占位符 6">
            <a:extLst>
              <a:ext uri="{FF2B5EF4-FFF2-40B4-BE49-F238E27FC236}">
                <a16:creationId xmlns:a16="http://schemas.microsoft.com/office/drawing/2014/main" id="{E23E11DD-1959-3BCF-851B-4C1C2D492718}"/>
              </a:ext>
            </a:extLst>
          </p:cNvPr>
          <p:cNvSpPr txBox="1">
            <a:spLocks/>
          </p:cNvSpPr>
          <p:nvPr/>
        </p:nvSpPr>
        <p:spPr>
          <a:xfrm>
            <a:off x="302684" y="3697553"/>
            <a:ext cx="1846774" cy="455476"/>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1400" b="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solidFill>
                  <a:srgbClr val="000000"/>
                </a:solidFill>
                <a:latin typeface="Segoe UI"/>
                <a:ea typeface="微软雅黑" charset="0"/>
              </a:rPr>
              <a:t>PART</a:t>
            </a:r>
            <a:r>
              <a:rPr lang="zh-CN" altLang="en-US" dirty="0">
                <a:solidFill>
                  <a:srgbClr val="000000"/>
                </a:solidFill>
                <a:latin typeface="Segoe UI"/>
                <a:ea typeface="微软雅黑" charset="0"/>
              </a:rPr>
              <a:t> </a:t>
            </a:r>
            <a:r>
              <a:rPr lang="en-US" altLang="zh-CN" dirty="0">
                <a:solidFill>
                  <a:srgbClr val="000000"/>
                </a:solidFill>
                <a:latin typeface="Segoe UI"/>
                <a:ea typeface="微软雅黑" charset="0"/>
              </a:rPr>
              <a:t>THREE</a:t>
            </a:r>
            <a:endParaRPr lang="zh-CN" altLang="en-US" dirty="0">
              <a:solidFill>
                <a:srgbClr val="000000"/>
              </a:solidFill>
              <a:latin typeface="Segoe UI"/>
              <a:ea typeface="微软雅黑" charset="0"/>
            </a:endParaRPr>
          </a:p>
        </p:txBody>
      </p:sp>
      <p:sp>
        <p:nvSpPr>
          <p:cNvPr id="2" name="文本占位符 5">
            <a:extLst>
              <a:ext uri="{FF2B5EF4-FFF2-40B4-BE49-F238E27FC236}">
                <a16:creationId xmlns:a16="http://schemas.microsoft.com/office/drawing/2014/main" id="{B06C61DC-F97A-EF09-B90C-F30AF4CE33BC}"/>
              </a:ext>
            </a:extLst>
          </p:cNvPr>
          <p:cNvSpPr txBox="1">
            <a:spLocks/>
          </p:cNvSpPr>
          <p:nvPr/>
        </p:nvSpPr>
        <p:spPr>
          <a:xfrm>
            <a:off x="1793690" y="4475446"/>
            <a:ext cx="3711121" cy="455476"/>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2000" b="1"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solidFill>
                  <a:srgbClr val="000000"/>
                </a:solidFill>
                <a:latin typeface="Segoe UI"/>
                <a:ea typeface="微软雅黑" charset="0"/>
              </a:rPr>
              <a:t>基于多模态的语音情感识别</a:t>
            </a:r>
          </a:p>
        </p:txBody>
      </p:sp>
      <p:sp>
        <p:nvSpPr>
          <p:cNvPr id="5" name="矩形 4">
            <a:extLst>
              <a:ext uri="{FF2B5EF4-FFF2-40B4-BE49-F238E27FC236}">
                <a16:creationId xmlns:a16="http://schemas.microsoft.com/office/drawing/2014/main" id="{0F3D2D59-4102-7A9D-CE1E-70DE70E5F75A}"/>
              </a:ext>
            </a:extLst>
          </p:cNvPr>
          <p:cNvSpPr/>
          <p:nvPr/>
        </p:nvSpPr>
        <p:spPr>
          <a:xfrm>
            <a:off x="685425" y="4687785"/>
            <a:ext cx="1083718" cy="60756"/>
          </a:xfrm>
          <a:prstGeom prst="rect">
            <a:avLst/>
          </a:prstGeom>
          <a:solidFill>
            <a:schemeClr val="accent4">
              <a:lumMod val="60000"/>
              <a:lumOff val="40000"/>
            </a:schemeClr>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14400">
              <a:defRPr/>
            </a:pPr>
            <a:endParaRPr lang="zh-CN" altLang="en-US" kern="0">
              <a:solidFill>
                <a:prstClr val="white"/>
              </a:solidFill>
              <a:latin typeface="Segoe UI"/>
              <a:ea typeface="微软雅黑"/>
            </a:endParaRPr>
          </a:p>
        </p:txBody>
      </p:sp>
      <p:sp>
        <p:nvSpPr>
          <p:cNvPr id="8" name="文本占位符 6">
            <a:extLst>
              <a:ext uri="{FF2B5EF4-FFF2-40B4-BE49-F238E27FC236}">
                <a16:creationId xmlns:a16="http://schemas.microsoft.com/office/drawing/2014/main" id="{76486C27-051E-8A10-129B-C592BF026DC5}"/>
              </a:ext>
            </a:extLst>
          </p:cNvPr>
          <p:cNvSpPr txBox="1">
            <a:spLocks/>
          </p:cNvSpPr>
          <p:nvPr/>
        </p:nvSpPr>
        <p:spPr>
          <a:xfrm>
            <a:off x="303897" y="4391957"/>
            <a:ext cx="1846774" cy="455476"/>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1400" b="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solidFill>
                  <a:srgbClr val="000000"/>
                </a:solidFill>
                <a:latin typeface="Segoe UI"/>
                <a:ea typeface="微软雅黑" charset="0"/>
              </a:rPr>
              <a:t>PART</a:t>
            </a:r>
            <a:r>
              <a:rPr lang="zh-CN" altLang="en-US" dirty="0">
                <a:solidFill>
                  <a:srgbClr val="000000"/>
                </a:solidFill>
                <a:latin typeface="Segoe UI"/>
                <a:ea typeface="微软雅黑" charset="0"/>
              </a:rPr>
              <a:t> </a:t>
            </a:r>
            <a:r>
              <a:rPr lang="en-US" altLang="zh-CN" dirty="0">
                <a:solidFill>
                  <a:srgbClr val="000000"/>
                </a:solidFill>
                <a:latin typeface="Segoe UI"/>
                <a:ea typeface="微软雅黑" charset="0"/>
              </a:rPr>
              <a:t>FOUR</a:t>
            </a:r>
            <a:endParaRPr lang="zh-CN" altLang="en-US" dirty="0">
              <a:solidFill>
                <a:srgbClr val="000000"/>
              </a:solidFill>
              <a:latin typeface="Segoe UI"/>
              <a:ea typeface="微软雅黑" charset="0"/>
            </a:endParaRPr>
          </a:p>
        </p:txBody>
      </p:sp>
      <p:sp>
        <p:nvSpPr>
          <p:cNvPr id="9" name="文本占位符 5">
            <a:extLst>
              <a:ext uri="{FF2B5EF4-FFF2-40B4-BE49-F238E27FC236}">
                <a16:creationId xmlns:a16="http://schemas.microsoft.com/office/drawing/2014/main" id="{42AE21B0-E2AA-91AB-6785-2AB705946D51}"/>
              </a:ext>
            </a:extLst>
          </p:cNvPr>
          <p:cNvSpPr txBox="1">
            <a:spLocks/>
          </p:cNvSpPr>
          <p:nvPr/>
        </p:nvSpPr>
        <p:spPr>
          <a:xfrm>
            <a:off x="1793691" y="5158923"/>
            <a:ext cx="2913322" cy="455476"/>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2000" b="1"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solidFill>
                  <a:srgbClr val="000000"/>
                </a:solidFill>
                <a:latin typeface="Segoe UI"/>
                <a:ea typeface="微软雅黑" charset="0"/>
              </a:rPr>
              <a:t>多模态情感识别系统</a:t>
            </a:r>
          </a:p>
        </p:txBody>
      </p:sp>
      <p:sp>
        <p:nvSpPr>
          <p:cNvPr id="10" name="矩形 9">
            <a:extLst>
              <a:ext uri="{FF2B5EF4-FFF2-40B4-BE49-F238E27FC236}">
                <a16:creationId xmlns:a16="http://schemas.microsoft.com/office/drawing/2014/main" id="{385D89A6-67AE-7085-E413-5EC5A7EB13F4}"/>
              </a:ext>
            </a:extLst>
          </p:cNvPr>
          <p:cNvSpPr/>
          <p:nvPr/>
        </p:nvSpPr>
        <p:spPr>
          <a:xfrm>
            <a:off x="685425" y="5371262"/>
            <a:ext cx="1083718" cy="60756"/>
          </a:xfrm>
          <a:prstGeom prst="rect">
            <a:avLst/>
          </a:prstGeom>
          <a:solidFill>
            <a:schemeClr val="bg2">
              <a:lumMod val="50000"/>
            </a:schemeClr>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14400">
              <a:defRPr/>
            </a:pPr>
            <a:endParaRPr lang="zh-CN" altLang="en-US" kern="0">
              <a:solidFill>
                <a:prstClr val="white"/>
              </a:solidFill>
              <a:latin typeface="Segoe UI"/>
              <a:ea typeface="微软雅黑"/>
            </a:endParaRPr>
          </a:p>
        </p:txBody>
      </p:sp>
      <p:sp>
        <p:nvSpPr>
          <p:cNvPr id="11" name="文本占位符 6">
            <a:extLst>
              <a:ext uri="{FF2B5EF4-FFF2-40B4-BE49-F238E27FC236}">
                <a16:creationId xmlns:a16="http://schemas.microsoft.com/office/drawing/2014/main" id="{47EE4DA0-E9AB-EBB6-B488-EDE6FBCFCF47}"/>
              </a:ext>
            </a:extLst>
          </p:cNvPr>
          <p:cNvSpPr txBox="1">
            <a:spLocks/>
          </p:cNvSpPr>
          <p:nvPr/>
        </p:nvSpPr>
        <p:spPr>
          <a:xfrm>
            <a:off x="303897" y="5075434"/>
            <a:ext cx="1846774" cy="455476"/>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1400" b="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solidFill>
                  <a:srgbClr val="000000"/>
                </a:solidFill>
                <a:latin typeface="Segoe UI"/>
                <a:ea typeface="微软雅黑" charset="0"/>
              </a:rPr>
              <a:t>PART</a:t>
            </a:r>
            <a:r>
              <a:rPr lang="zh-CN" altLang="en-US" dirty="0">
                <a:solidFill>
                  <a:srgbClr val="000000"/>
                </a:solidFill>
                <a:latin typeface="Segoe UI"/>
                <a:ea typeface="微软雅黑" charset="0"/>
              </a:rPr>
              <a:t> </a:t>
            </a:r>
            <a:r>
              <a:rPr lang="en-US" altLang="zh-CN" dirty="0">
                <a:solidFill>
                  <a:srgbClr val="000000"/>
                </a:solidFill>
                <a:latin typeface="Segoe UI"/>
                <a:ea typeface="微软雅黑" charset="0"/>
              </a:rPr>
              <a:t>FIVE</a:t>
            </a:r>
            <a:endParaRPr lang="zh-CN" altLang="en-US" dirty="0">
              <a:solidFill>
                <a:srgbClr val="000000"/>
              </a:solidFill>
              <a:latin typeface="Segoe UI"/>
              <a:ea typeface="微软雅黑" charset="0"/>
            </a:endParaRPr>
          </a:p>
        </p:txBody>
      </p:sp>
    </p:spTree>
    <p:extLst>
      <p:ext uri="{BB962C8B-B14F-4D97-AF65-F5344CB8AC3E}">
        <p14:creationId xmlns:p14="http://schemas.microsoft.com/office/powerpoint/2010/main" val="1679895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87967B72-11B9-CD62-17C1-155D5EDB3AEC}"/>
              </a:ext>
            </a:extLst>
          </p:cNvPr>
          <p:cNvSpPr/>
          <p:nvPr/>
        </p:nvSpPr>
        <p:spPr>
          <a:xfrm>
            <a:off x="247649" y="328479"/>
            <a:ext cx="8064501" cy="5665975"/>
          </a:xfrm>
          <a:prstGeom prst="rect">
            <a:avLst/>
          </a:prstGeom>
        </p:spPr>
        <p:txBody>
          <a:bodyPr wrap="square">
            <a:spAutoFit/>
          </a:bodyPr>
          <a:lstStyle/>
          <a:p>
            <a:pPr>
              <a:lnSpc>
                <a:spcPct val="130000"/>
              </a:lnSpc>
            </a:pP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[1] </a:t>
            </a:r>
            <a:r>
              <a:rPr lang="en-US" altLang="zh-CN" sz="1400" dirty="0" err="1">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Busso</a:t>
            </a: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C, </a:t>
            </a:r>
            <a:r>
              <a:rPr lang="en-US" altLang="zh-CN" sz="1400" dirty="0" err="1">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Bulut</a:t>
            </a: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M, Lee C </a:t>
            </a:r>
            <a:r>
              <a:rPr lang="en-US" altLang="zh-CN" sz="1400" dirty="0" err="1">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C</a:t>
            </a: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et al. IEMOCAP: Interactive emotional dyadic motion capture database[J]. Language resources and evaluation, 2008, 42: 335-359. </a:t>
            </a:r>
          </a:p>
          <a:p>
            <a:pPr>
              <a:lnSpc>
                <a:spcPct val="130000"/>
              </a:lnSpc>
            </a:pP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[2] Kong Q, Cao Y, Iqbal T, et al. </a:t>
            </a:r>
            <a:r>
              <a:rPr lang="en-US" altLang="zh-CN" sz="1400" dirty="0" err="1">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Panns</a:t>
            </a: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Large-scale pretrained audio neural networks for audio pattern recognition[J]. IEEE/ACM Transactions on Audio, Speech, and Language Processing, 2020, 28: 2880-2894.</a:t>
            </a:r>
          </a:p>
          <a:p>
            <a:pPr>
              <a:lnSpc>
                <a:spcPct val="130000"/>
              </a:lnSpc>
            </a:pP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[3] Chen K, Du X, Zhu B, et al. HTS-AT: A hierarchical token-semantic audio transformer for sound classification and detection[C]//ICASSP 2022-2022 IEEE International Conference on Acoustics, Speech and Signal Processing (ICASSP). IEEE, 2022: 646-650.</a:t>
            </a:r>
          </a:p>
          <a:p>
            <a:pPr>
              <a:lnSpc>
                <a:spcPct val="130000"/>
              </a:lnSpc>
            </a:pP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[4] Park D S, Chan W, Zhang Y, et al. </a:t>
            </a:r>
            <a:r>
              <a:rPr lang="en-US" altLang="zh-CN" sz="1400" dirty="0" err="1">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Specaugment</a:t>
            </a: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A simple data augmentation method for automatic speech recognition[J]. </a:t>
            </a:r>
            <a:r>
              <a:rPr lang="en-US" altLang="zh-CN" sz="1400" dirty="0" err="1">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arXiv</a:t>
            </a: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preprint arXiv:1904.08779, 2019.</a:t>
            </a:r>
          </a:p>
          <a:p>
            <a:pPr>
              <a:lnSpc>
                <a:spcPct val="130000"/>
              </a:lnSpc>
            </a:pP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[5] Nam H, Kim S H, Park Y H. </a:t>
            </a:r>
            <a:r>
              <a:rPr lang="en-US" altLang="zh-CN" sz="1400" dirty="0" err="1">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Filteraugment</a:t>
            </a: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An acoustic environmental data augmentation method[C]//ICASSP 2022-2022 IEEE International Conference on Acoustics, Speech and Signal Processing (ICASSP). IEEE, 2022: 4308-4312.</a:t>
            </a:r>
          </a:p>
          <a:p>
            <a:pPr>
              <a:lnSpc>
                <a:spcPct val="130000"/>
              </a:lnSpc>
            </a:pP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[6] Zhang H, </a:t>
            </a:r>
            <a:r>
              <a:rPr lang="en-US" altLang="zh-CN" sz="1400" dirty="0" err="1">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Cisse</a:t>
            </a: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M, Dauphin Y N, et al. mixup: Beyond empirical risk minimization[J]. </a:t>
            </a:r>
            <a:r>
              <a:rPr lang="en-US" altLang="zh-CN" sz="1400" dirty="0" err="1">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arXiv</a:t>
            </a: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preprint arXiv:1710.09412, 2017.</a:t>
            </a:r>
          </a:p>
          <a:p>
            <a:pPr>
              <a:lnSpc>
                <a:spcPct val="130000"/>
              </a:lnSpc>
            </a:pP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[7] Devlin J, Chang M W, Lee K, et al. Bert: Pre-training of deep bidirectional transformers for language understanding[J]. </a:t>
            </a:r>
            <a:r>
              <a:rPr lang="en-US" altLang="zh-CN" sz="1400" dirty="0" err="1">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arXiv</a:t>
            </a: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preprint arXiv:1810.04805, 2018.</a:t>
            </a:r>
          </a:p>
          <a:p>
            <a:pPr>
              <a:lnSpc>
                <a:spcPct val="130000"/>
              </a:lnSpc>
            </a:pP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[8] Liu X, Ji K, Fu Y, et al. P-tuning v2: Prompt tuning can be comparable to fine-tuning universally across scales and tasks[J]. </a:t>
            </a:r>
            <a:r>
              <a:rPr lang="en-US" altLang="zh-CN" sz="1400" dirty="0" err="1">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arXiv</a:t>
            </a: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preprint arXiv:2110.07602, 2021.</a:t>
            </a:r>
          </a:p>
          <a:p>
            <a:pPr>
              <a:lnSpc>
                <a:spcPct val="130000"/>
              </a:lnSpc>
            </a:pP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[9] Vaswani A, </a:t>
            </a:r>
            <a:r>
              <a:rPr lang="en-US" altLang="zh-CN" sz="1400" dirty="0" err="1">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Shazeer</a:t>
            </a: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N, Parmar N, et al. Attention is all you need[J]. Advances in neural information processing systems, 2017, 30.</a:t>
            </a:r>
            <a:endParaRPr lang="zh-CN" altLang="en-US"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p:txBody>
      </p:sp>
    </p:spTree>
    <p:extLst>
      <p:ext uri="{BB962C8B-B14F-4D97-AF65-F5344CB8AC3E}">
        <p14:creationId xmlns:p14="http://schemas.microsoft.com/office/powerpoint/2010/main" val="213801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2">
            <a:extLst>
              <a:ext uri="{FF2B5EF4-FFF2-40B4-BE49-F238E27FC236}">
                <a16:creationId xmlns:a16="http://schemas.microsoft.com/office/drawing/2014/main" id="{06EA312D-E603-4595-919C-FACCFBCD85A9}"/>
              </a:ext>
            </a:extLst>
          </p:cNvPr>
          <p:cNvSpPr txBox="1">
            <a:spLocks/>
          </p:cNvSpPr>
          <p:nvPr/>
        </p:nvSpPr>
        <p:spPr>
          <a:xfrm>
            <a:off x="1658257" y="2817977"/>
            <a:ext cx="9332685" cy="701346"/>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1400" b="1" kern="1200">
                <a:solidFill>
                  <a:schemeClr val="tx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zh-CN" altLang="en-US" sz="6600" dirty="0">
                <a:solidFill>
                  <a:srgbClr val="2958A0"/>
                </a:solidFill>
              </a:rPr>
              <a:t>感谢聆听！</a:t>
            </a:r>
            <a:endParaRPr lang="en-US" altLang="zh-CN" sz="6600" dirty="0">
              <a:solidFill>
                <a:srgbClr val="2958A0"/>
              </a:solidFill>
            </a:endParaRPr>
          </a:p>
        </p:txBody>
      </p:sp>
      <p:pic>
        <p:nvPicPr>
          <p:cNvPr id="11" name="图片 10">
            <a:extLst>
              <a:ext uri="{FF2B5EF4-FFF2-40B4-BE49-F238E27FC236}">
                <a16:creationId xmlns:a16="http://schemas.microsoft.com/office/drawing/2014/main" id="{F41153E8-0677-461B-A62F-8C690E61825A}"/>
              </a:ext>
            </a:extLst>
          </p:cNvPr>
          <p:cNvPicPr>
            <a:picLocks noChangeAspect="1"/>
          </p:cNvPicPr>
          <p:nvPr/>
        </p:nvPicPr>
        <p:blipFill>
          <a:blip r:embed="rId2"/>
          <a:stretch>
            <a:fillRect/>
          </a:stretch>
        </p:blipFill>
        <p:spPr>
          <a:xfrm>
            <a:off x="3776690" y="1409172"/>
            <a:ext cx="3842959" cy="805863"/>
          </a:xfrm>
          <a:prstGeom prst="rect">
            <a:avLst/>
          </a:prstGeom>
        </p:spPr>
      </p:pic>
    </p:spTree>
    <p:extLst>
      <p:ext uri="{BB962C8B-B14F-4D97-AF65-F5344CB8AC3E}">
        <p14:creationId xmlns:p14="http://schemas.microsoft.com/office/powerpoint/2010/main" val="31330769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a:xfrm>
            <a:off x="1894374" y="2517986"/>
            <a:ext cx="8522004" cy="1074822"/>
          </a:xfrm>
        </p:spPr>
        <p:txBody>
          <a:bodyPr/>
          <a:lstStyle/>
          <a:p>
            <a:r>
              <a:rPr lang="zh-CN" altLang="en-US" sz="5400" dirty="0">
                <a:solidFill>
                  <a:srgbClr val="000000"/>
                </a:solidFill>
                <a:latin typeface="Segoe UI"/>
                <a:ea typeface="微软雅黑" charset="0"/>
              </a:rPr>
              <a:t>任务概述</a:t>
            </a:r>
          </a:p>
        </p:txBody>
      </p:sp>
      <p:sp>
        <p:nvSpPr>
          <p:cNvPr id="4" name="文本占位符 3"/>
          <p:cNvSpPr>
            <a:spLocks noGrp="1"/>
          </p:cNvSpPr>
          <p:nvPr>
            <p:ph type="body" sz="quarter" idx="12"/>
          </p:nvPr>
        </p:nvSpPr>
        <p:spPr/>
        <p:txBody>
          <a:bodyPr/>
          <a:lstStyle/>
          <a:p>
            <a:r>
              <a:rPr kumimoji="1" lang="en-US" altLang="zh-CN" dirty="0"/>
              <a:t>PART</a:t>
            </a:r>
            <a:r>
              <a:rPr kumimoji="1" lang="zh-CN" altLang="en-US" dirty="0"/>
              <a:t> </a:t>
            </a:r>
            <a:r>
              <a:rPr kumimoji="1" lang="en-US" altLang="zh-CN" dirty="0"/>
              <a:t>ONE</a:t>
            </a:r>
            <a:endParaRPr kumimoji="1" lang="zh-CN" altLang="en-US" dirty="0"/>
          </a:p>
        </p:txBody>
      </p:sp>
      <p:sp>
        <p:nvSpPr>
          <p:cNvPr id="7" name="矩形 6"/>
          <p:cNvSpPr/>
          <p:nvPr/>
        </p:nvSpPr>
        <p:spPr>
          <a:xfrm>
            <a:off x="4889817" y="4381144"/>
            <a:ext cx="2412366" cy="113341"/>
          </a:xfrm>
          <a:prstGeom prst="rect">
            <a:avLst/>
          </a:prstGeom>
          <a:solidFill>
            <a:srgbClr val="2958A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4400">
              <a:solidFill>
                <a:srgbClr val="FFFFFF"/>
              </a:solidFill>
            </a:endParaRPr>
          </a:p>
        </p:txBody>
      </p:sp>
    </p:spTree>
    <p:extLst>
      <p:ext uri="{BB962C8B-B14F-4D97-AF65-F5344CB8AC3E}">
        <p14:creationId xmlns:p14="http://schemas.microsoft.com/office/powerpoint/2010/main" val="873524566"/>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07E5309C-9211-FC31-E43C-60BA3CEAD079}"/>
              </a:ext>
            </a:extLst>
          </p:cNvPr>
          <p:cNvPicPr>
            <a:picLocks noChangeAspect="1"/>
          </p:cNvPicPr>
          <p:nvPr/>
        </p:nvPicPr>
        <p:blipFill>
          <a:blip r:embed="rId2"/>
          <a:stretch>
            <a:fillRect/>
          </a:stretch>
        </p:blipFill>
        <p:spPr>
          <a:xfrm>
            <a:off x="4847908" y="2266950"/>
            <a:ext cx="2733992" cy="2419350"/>
          </a:xfrm>
          <a:prstGeom prst="rect">
            <a:avLst/>
          </a:prstGeom>
        </p:spPr>
      </p:pic>
      <p:sp>
        <p:nvSpPr>
          <p:cNvPr id="2" name="文本占位符 1"/>
          <p:cNvSpPr>
            <a:spLocks noGrp="1"/>
          </p:cNvSpPr>
          <p:nvPr>
            <p:ph type="body" sz="quarter" idx="10"/>
          </p:nvPr>
        </p:nvSpPr>
        <p:spPr/>
        <p:txBody>
          <a:bodyPr/>
          <a:lstStyle/>
          <a:p>
            <a:r>
              <a:rPr kumimoji="1" lang="en-US" altLang="zh-CN" sz="2000" dirty="0">
                <a:solidFill>
                  <a:srgbClr val="2958A0"/>
                </a:solidFill>
              </a:rPr>
              <a:t>PART</a:t>
            </a:r>
            <a:r>
              <a:rPr kumimoji="1" lang="zh-CN" altLang="en-US" sz="2000" dirty="0">
                <a:solidFill>
                  <a:srgbClr val="2958A0"/>
                </a:solidFill>
              </a:rPr>
              <a:t> </a:t>
            </a:r>
            <a:r>
              <a:rPr kumimoji="1" lang="en-US" altLang="zh-CN" sz="2000" dirty="0">
                <a:solidFill>
                  <a:srgbClr val="2958A0"/>
                </a:solidFill>
              </a:rPr>
              <a:t>ONE</a:t>
            </a:r>
            <a:r>
              <a:rPr kumimoji="1" lang="zh-CN" altLang="en-US" sz="2000" dirty="0">
                <a:solidFill>
                  <a:srgbClr val="2958A0"/>
                </a:solidFill>
              </a:rPr>
              <a:t> 任务概述</a:t>
            </a:r>
          </a:p>
        </p:txBody>
      </p:sp>
      <p:sp>
        <p:nvSpPr>
          <p:cNvPr id="74" name="矩形 73"/>
          <p:cNvSpPr/>
          <p:nvPr/>
        </p:nvSpPr>
        <p:spPr>
          <a:xfrm>
            <a:off x="730953" y="764951"/>
            <a:ext cx="1107996" cy="369332"/>
          </a:xfrm>
          <a:prstGeom prst="rect">
            <a:avLst/>
          </a:prstGeom>
        </p:spPr>
        <p:txBody>
          <a:bodyPr wrap="none">
            <a:spAutoFit/>
          </a:bodyPr>
          <a:lstStyle/>
          <a:p>
            <a:r>
              <a:rPr lang="zh-CN" altLang="en-US" b="1" dirty="0">
                <a:solidFill>
                  <a:srgbClr val="000000"/>
                </a:solidFill>
                <a:latin typeface="Segoe UI"/>
                <a:ea typeface="微软雅黑"/>
              </a:rPr>
              <a:t>数据描述</a:t>
            </a:r>
          </a:p>
        </p:txBody>
      </p:sp>
      <p:sp>
        <p:nvSpPr>
          <p:cNvPr id="75" name="矩形 74"/>
          <p:cNvSpPr/>
          <p:nvPr/>
        </p:nvSpPr>
        <p:spPr>
          <a:xfrm>
            <a:off x="428531" y="1081390"/>
            <a:ext cx="7939338" cy="1661609"/>
          </a:xfrm>
          <a:prstGeom prst="rect">
            <a:avLst/>
          </a:prstGeom>
        </p:spPr>
        <p:txBody>
          <a:bodyPr wrap="square">
            <a:spAutoFit/>
          </a:bodyPr>
          <a:lstStyle/>
          <a:p>
            <a:pPr marL="285750" indent="-285750">
              <a:lnSpc>
                <a:spcPct val="130000"/>
              </a:lnSpc>
              <a:buFont typeface="Arial" panose="020B0604020202020204" pitchFamily="34" charset="0"/>
              <a:buChar char="•"/>
            </a:pP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数据集选择 </a:t>
            </a:r>
            <a:r>
              <a:rPr lang="en-US" altLang="zh-CN"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IEMOCAP </a:t>
            </a:r>
            <a:r>
              <a:rPr lang="zh-CN" altLang="en-US"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数据集</a:t>
            </a:r>
            <a:r>
              <a:rPr lang="en-US" altLang="zh-CN" sz="1600" baseline="300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[1]</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，其记录了</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记录了来自</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10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位演员的二元会话信息，它们被要求在假设场景中即兴对话，旨在引发特定的情绪</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a:t>
            </a:r>
            <a:endPar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a:p>
            <a:pPr marL="285750" indent="-285750">
              <a:lnSpc>
                <a:spcPct val="130000"/>
              </a:lnSpc>
              <a:buFont typeface="Arial" panose="020B0604020202020204" pitchFamily="34" charset="0"/>
              <a:buChar char="•"/>
            </a:pP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考虑到数据集某些标签存在较为严重的长尾分布现象，</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本文选择了“</a:t>
            </a:r>
            <a:r>
              <a:rPr lang="en-US" altLang="zh-CN"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neu</a:t>
            </a:r>
            <a:r>
              <a:rPr lang="zh-CN" altLang="zh-CN"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”中性、“</a:t>
            </a:r>
            <a:r>
              <a:rPr lang="en-US" altLang="zh-CN"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sad</a:t>
            </a:r>
            <a:r>
              <a:rPr lang="zh-CN" altLang="zh-CN"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”悲伤、“</a:t>
            </a:r>
            <a:r>
              <a:rPr lang="en-US" altLang="zh-CN"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hap</a:t>
            </a:r>
            <a:r>
              <a:rPr lang="zh-CN" altLang="zh-CN"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”快乐、“</a:t>
            </a:r>
            <a:r>
              <a:rPr lang="en-US" altLang="zh-CN"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ang</a:t>
            </a:r>
            <a:r>
              <a:rPr lang="zh-CN" altLang="zh-CN"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”愤怒</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等四个类别</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，共 </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5531 </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条数据，并按照 </a:t>
            </a:r>
            <a:r>
              <a:rPr lang="en-US" altLang="zh-CN"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8 </a:t>
            </a:r>
            <a:r>
              <a:rPr lang="zh-CN" altLang="en-US"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a:t>
            </a:r>
            <a:r>
              <a:rPr lang="en-US" altLang="zh-CN"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1</a:t>
            </a:r>
            <a:r>
              <a:rPr lang="zh-CN" altLang="en-US"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a:t>
            </a:r>
            <a:r>
              <a:rPr lang="en-US" altLang="zh-CN"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1 </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划分训练集、验证集、测试集</a:t>
            </a:r>
          </a:p>
        </p:txBody>
      </p:sp>
      <p:sp>
        <p:nvSpPr>
          <p:cNvPr id="104" name="矩形 103"/>
          <p:cNvSpPr/>
          <p:nvPr/>
        </p:nvSpPr>
        <p:spPr>
          <a:xfrm>
            <a:off x="730953" y="4870446"/>
            <a:ext cx="1107996" cy="369332"/>
          </a:xfrm>
          <a:prstGeom prst="rect">
            <a:avLst/>
          </a:prstGeom>
        </p:spPr>
        <p:txBody>
          <a:bodyPr wrap="none">
            <a:spAutoFit/>
          </a:bodyPr>
          <a:lstStyle/>
          <a:p>
            <a:r>
              <a:rPr lang="zh-CN" altLang="en-US" b="1" dirty="0">
                <a:solidFill>
                  <a:srgbClr val="000000"/>
                </a:solidFill>
                <a:latin typeface="Segoe UI"/>
                <a:ea typeface="微软雅黑"/>
              </a:rPr>
              <a:t>评价指标</a:t>
            </a:r>
          </a:p>
        </p:txBody>
      </p:sp>
      <p:sp>
        <p:nvSpPr>
          <p:cNvPr id="105" name="矩形 104"/>
          <p:cNvSpPr/>
          <p:nvPr/>
        </p:nvSpPr>
        <p:spPr>
          <a:xfrm>
            <a:off x="707201" y="5180893"/>
            <a:ext cx="7939338" cy="381258"/>
          </a:xfrm>
          <a:prstGeom prst="rect">
            <a:avLst/>
          </a:prstGeom>
        </p:spPr>
        <p:txBody>
          <a:bodyPr wrap="square">
            <a:spAutoFit/>
          </a:bodyPr>
          <a:lstStyle/>
          <a:p>
            <a:pPr>
              <a:lnSpc>
                <a:spcPct val="130000"/>
              </a:lnSpc>
            </a:pP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使用该数据集常用的 </a:t>
            </a:r>
            <a:r>
              <a:rPr lang="zh-CN" altLang="en-US"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加权准确率分数 </a:t>
            </a:r>
            <a:r>
              <a:rPr lang="en-US" altLang="zh-CN"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WA </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及 </a:t>
            </a:r>
            <a:r>
              <a:rPr lang="zh-CN" altLang="en-US"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非加权准确率分数 </a:t>
            </a:r>
            <a:r>
              <a:rPr lang="en-US" altLang="zh-CN"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UA </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作为评价指标</a:t>
            </a:r>
          </a:p>
        </p:txBody>
      </p:sp>
      <p:pic>
        <p:nvPicPr>
          <p:cNvPr id="9" name="图片 8">
            <a:extLst>
              <a:ext uri="{FF2B5EF4-FFF2-40B4-BE49-F238E27FC236}">
                <a16:creationId xmlns:a16="http://schemas.microsoft.com/office/drawing/2014/main" id="{FD470CD7-018A-8255-702F-4B5D8FE4E0C8}"/>
              </a:ext>
            </a:extLst>
          </p:cNvPr>
          <p:cNvPicPr>
            <a:picLocks noChangeAspect="1"/>
          </p:cNvPicPr>
          <p:nvPr/>
        </p:nvPicPr>
        <p:blipFill>
          <a:blip r:embed="rId3"/>
          <a:stretch>
            <a:fillRect/>
          </a:stretch>
        </p:blipFill>
        <p:spPr>
          <a:xfrm>
            <a:off x="352800" y="791670"/>
            <a:ext cx="304800" cy="304800"/>
          </a:xfrm>
          <a:prstGeom prst="rect">
            <a:avLst/>
          </a:prstGeom>
        </p:spPr>
      </p:pic>
      <p:pic>
        <p:nvPicPr>
          <p:cNvPr id="15" name="图形 14">
            <a:extLst>
              <a:ext uri="{FF2B5EF4-FFF2-40B4-BE49-F238E27FC236}">
                <a16:creationId xmlns:a16="http://schemas.microsoft.com/office/drawing/2014/main" id="{55B5A2D6-69DF-DFFB-BA38-FA48EC09ABB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37818" y="4870446"/>
            <a:ext cx="381259" cy="381259"/>
          </a:xfrm>
          <a:prstGeom prst="rect">
            <a:avLst/>
          </a:prstGeom>
        </p:spPr>
      </p:pic>
    </p:spTree>
    <p:extLst>
      <p:ext uri="{BB962C8B-B14F-4D97-AF65-F5344CB8AC3E}">
        <p14:creationId xmlns:p14="http://schemas.microsoft.com/office/powerpoint/2010/main" val="1927495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a:xfrm>
            <a:off x="934452" y="2470483"/>
            <a:ext cx="10323096" cy="1074822"/>
          </a:xfrm>
        </p:spPr>
        <p:txBody>
          <a:bodyPr/>
          <a:lstStyle/>
          <a:p>
            <a:r>
              <a:rPr lang="zh-CN" altLang="en-US" sz="5400" dirty="0">
                <a:solidFill>
                  <a:srgbClr val="000000"/>
                </a:solidFill>
                <a:latin typeface="Segoe UI"/>
                <a:ea typeface="微软雅黑" charset="0"/>
              </a:rPr>
              <a:t>基于音频模态的语音情感识别</a:t>
            </a:r>
          </a:p>
        </p:txBody>
      </p:sp>
      <p:sp>
        <p:nvSpPr>
          <p:cNvPr id="4" name="文本占位符 3"/>
          <p:cNvSpPr>
            <a:spLocks noGrp="1"/>
          </p:cNvSpPr>
          <p:nvPr>
            <p:ph type="body" sz="quarter" idx="12"/>
          </p:nvPr>
        </p:nvSpPr>
        <p:spPr/>
        <p:txBody>
          <a:bodyPr/>
          <a:lstStyle/>
          <a:p>
            <a:r>
              <a:rPr kumimoji="1" lang="en-US" altLang="zh-CN" dirty="0"/>
              <a:t>PART</a:t>
            </a:r>
            <a:r>
              <a:rPr kumimoji="1" lang="zh-CN" altLang="en-US" dirty="0"/>
              <a:t> </a:t>
            </a:r>
            <a:r>
              <a:rPr kumimoji="1" lang="en-US" altLang="zh-CN" dirty="0"/>
              <a:t>TWO</a:t>
            </a:r>
            <a:endParaRPr kumimoji="1" lang="zh-CN" altLang="en-US" dirty="0"/>
          </a:p>
        </p:txBody>
      </p:sp>
      <p:sp>
        <p:nvSpPr>
          <p:cNvPr id="7" name="矩形 6"/>
          <p:cNvSpPr/>
          <p:nvPr/>
        </p:nvSpPr>
        <p:spPr>
          <a:xfrm>
            <a:off x="4889817" y="4381144"/>
            <a:ext cx="2412366" cy="113341"/>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4400">
              <a:solidFill>
                <a:srgbClr val="FFFFFF"/>
              </a:solidFill>
            </a:endParaRPr>
          </a:p>
        </p:txBody>
      </p:sp>
    </p:spTree>
    <p:extLst>
      <p:ext uri="{BB962C8B-B14F-4D97-AF65-F5344CB8AC3E}">
        <p14:creationId xmlns:p14="http://schemas.microsoft.com/office/powerpoint/2010/main" val="1859031536"/>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 name="图片 42">
            <a:extLst>
              <a:ext uri="{FF2B5EF4-FFF2-40B4-BE49-F238E27FC236}">
                <a16:creationId xmlns:a16="http://schemas.microsoft.com/office/drawing/2014/main" id="{38FFDB9C-4E62-9EA0-F907-C56BD15FA7DD}"/>
              </a:ext>
            </a:extLst>
          </p:cNvPr>
          <p:cNvPicPr>
            <a:picLocks noChangeAspect="1"/>
          </p:cNvPicPr>
          <p:nvPr/>
        </p:nvPicPr>
        <p:blipFill rotWithShape="1">
          <a:blip r:embed="rId2"/>
          <a:srcRect l="7249" t="2282"/>
          <a:stretch/>
        </p:blipFill>
        <p:spPr>
          <a:xfrm>
            <a:off x="5587999" y="2952766"/>
            <a:ext cx="2952549" cy="3818720"/>
          </a:xfrm>
          <a:prstGeom prst="rect">
            <a:avLst/>
          </a:prstGeom>
        </p:spPr>
      </p:pic>
      <p:sp>
        <p:nvSpPr>
          <p:cNvPr id="26" name="矩形 25">
            <a:extLst>
              <a:ext uri="{FF2B5EF4-FFF2-40B4-BE49-F238E27FC236}">
                <a16:creationId xmlns:a16="http://schemas.microsoft.com/office/drawing/2014/main" id="{E70DFE42-713A-5B15-D35E-D7BE1DB2876B}"/>
              </a:ext>
            </a:extLst>
          </p:cNvPr>
          <p:cNvSpPr/>
          <p:nvPr/>
        </p:nvSpPr>
        <p:spPr>
          <a:xfrm>
            <a:off x="730953" y="764951"/>
            <a:ext cx="1107996" cy="369332"/>
          </a:xfrm>
          <a:prstGeom prst="rect">
            <a:avLst/>
          </a:prstGeom>
        </p:spPr>
        <p:txBody>
          <a:bodyPr wrap="none">
            <a:spAutoFit/>
          </a:bodyPr>
          <a:lstStyle/>
          <a:p>
            <a:r>
              <a:rPr lang="zh-CN" altLang="en-US" b="1" dirty="0">
                <a:solidFill>
                  <a:srgbClr val="000000"/>
                </a:solidFill>
                <a:latin typeface="Segoe UI"/>
                <a:ea typeface="微软雅黑"/>
              </a:rPr>
              <a:t>数据处理</a:t>
            </a:r>
          </a:p>
        </p:txBody>
      </p:sp>
      <p:sp>
        <p:nvSpPr>
          <p:cNvPr id="27" name="矩形 26">
            <a:extLst>
              <a:ext uri="{FF2B5EF4-FFF2-40B4-BE49-F238E27FC236}">
                <a16:creationId xmlns:a16="http://schemas.microsoft.com/office/drawing/2014/main" id="{68B80CB7-BB29-5855-1B6A-E42EB27615B5}"/>
              </a:ext>
            </a:extLst>
          </p:cNvPr>
          <p:cNvSpPr/>
          <p:nvPr/>
        </p:nvSpPr>
        <p:spPr>
          <a:xfrm>
            <a:off x="428531" y="1185532"/>
            <a:ext cx="7939338" cy="1661609"/>
          </a:xfrm>
          <a:prstGeom prst="rect">
            <a:avLst/>
          </a:prstGeom>
        </p:spPr>
        <p:txBody>
          <a:bodyPr wrap="square">
            <a:spAutoFit/>
          </a:bodyPr>
          <a:lstStyle/>
          <a:p>
            <a:pPr marL="285750" indent="-285750">
              <a:lnSpc>
                <a:spcPct val="130000"/>
              </a:lnSpc>
              <a:buFont typeface="Arial" panose="020B0604020202020204" pitchFamily="34" charset="0"/>
              <a:buChar char="•"/>
            </a:pP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按照</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标注文件的</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开始、结束时间戳截取音频片段，并将所有</a:t>
            </a:r>
            <a:r>
              <a:rPr lang="zh-CN" altLang="zh-CN"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音频的长度统一为</a:t>
            </a:r>
            <a:r>
              <a:rPr lang="en-US" altLang="zh-CN"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10s</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a:t>
            </a:r>
          </a:p>
          <a:p>
            <a:pPr>
              <a:lnSpc>
                <a:spcPct val="130000"/>
              </a:lnSpc>
            </a:pP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对于少于</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10s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的音频，将其重复播放至</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10s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止；</a:t>
            </a:r>
            <a:endPar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a:p>
            <a:pPr>
              <a:lnSpc>
                <a:spcPct val="130000"/>
              </a:lnSpc>
            </a:pP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对于大于</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10s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的音频，将其截取至</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10s</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a:t>
            </a:r>
          </a:p>
          <a:p>
            <a:pPr marL="285750" indent="-285750">
              <a:lnSpc>
                <a:spcPct val="130000"/>
              </a:lnSpc>
              <a:buFont typeface="Arial" panose="020B0604020202020204" pitchFamily="34" charset="0"/>
              <a:buChar char="•"/>
            </a:pP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对于输入音频，采用</a:t>
            </a:r>
            <a:r>
              <a:rPr lang="zh-CN" altLang="en-US"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梅尔频谱图</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作为特征（</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hop size</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win len </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等具体参数视模型不同而不同），并在各维度上进行</a:t>
            </a:r>
            <a:r>
              <a:rPr lang="zh-CN" altLang="en-US"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归一化</a:t>
            </a:r>
          </a:p>
        </p:txBody>
      </p:sp>
      <p:sp>
        <p:nvSpPr>
          <p:cNvPr id="28" name="矩形 27">
            <a:extLst>
              <a:ext uri="{FF2B5EF4-FFF2-40B4-BE49-F238E27FC236}">
                <a16:creationId xmlns:a16="http://schemas.microsoft.com/office/drawing/2014/main" id="{5CEE37A3-9969-59F6-1C38-5F8B05D549A5}"/>
              </a:ext>
            </a:extLst>
          </p:cNvPr>
          <p:cNvSpPr/>
          <p:nvPr/>
        </p:nvSpPr>
        <p:spPr>
          <a:xfrm>
            <a:off x="730953" y="3009896"/>
            <a:ext cx="1569660" cy="369332"/>
          </a:xfrm>
          <a:prstGeom prst="rect">
            <a:avLst/>
          </a:prstGeom>
        </p:spPr>
        <p:txBody>
          <a:bodyPr wrap="none">
            <a:spAutoFit/>
          </a:bodyPr>
          <a:lstStyle/>
          <a:p>
            <a:r>
              <a:rPr lang="zh-CN" altLang="en-US" b="1" dirty="0">
                <a:solidFill>
                  <a:srgbClr val="000000"/>
                </a:solidFill>
                <a:latin typeface="Segoe UI"/>
                <a:ea typeface="微软雅黑"/>
              </a:rPr>
              <a:t>基础网络架构</a:t>
            </a:r>
          </a:p>
        </p:txBody>
      </p:sp>
      <p:sp>
        <p:nvSpPr>
          <p:cNvPr id="32" name="文本占位符 1">
            <a:extLst>
              <a:ext uri="{FF2B5EF4-FFF2-40B4-BE49-F238E27FC236}">
                <a16:creationId xmlns:a16="http://schemas.microsoft.com/office/drawing/2014/main" id="{27586778-E2A1-835D-80E3-FD7168C01E33}"/>
              </a:ext>
            </a:extLst>
          </p:cNvPr>
          <p:cNvSpPr>
            <a:spLocks noGrp="1"/>
          </p:cNvSpPr>
          <p:nvPr>
            <p:ph type="body" sz="quarter" idx="10"/>
          </p:nvPr>
        </p:nvSpPr>
        <p:spPr>
          <a:xfrm>
            <a:off x="265304" y="220133"/>
            <a:ext cx="5246496" cy="389467"/>
          </a:xfrm>
        </p:spPr>
        <p:txBody>
          <a:bodyPr/>
          <a:lstStyle/>
          <a:p>
            <a:r>
              <a:rPr kumimoji="1" lang="en-US" altLang="zh-CN" sz="2000" dirty="0">
                <a:solidFill>
                  <a:srgbClr val="2958A0"/>
                </a:solidFill>
              </a:rPr>
              <a:t>PART</a:t>
            </a:r>
            <a:r>
              <a:rPr kumimoji="1" lang="zh-CN" altLang="en-US" sz="2000" dirty="0">
                <a:solidFill>
                  <a:srgbClr val="2958A0"/>
                </a:solidFill>
              </a:rPr>
              <a:t> </a:t>
            </a:r>
            <a:r>
              <a:rPr kumimoji="1" lang="en-US" altLang="zh-CN" sz="2000" dirty="0">
                <a:solidFill>
                  <a:srgbClr val="2958A0"/>
                </a:solidFill>
              </a:rPr>
              <a:t>TWO</a:t>
            </a:r>
            <a:r>
              <a:rPr kumimoji="1" lang="zh-CN" altLang="en-US" sz="2000" dirty="0">
                <a:solidFill>
                  <a:srgbClr val="2958A0"/>
                </a:solidFill>
              </a:rPr>
              <a:t> 基于音频模态的语音情感识别</a:t>
            </a:r>
          </a:p>
        </p:txBody>
      </p:sp>
      <p:pic>
        <p:nvPicPr>
          <p:cNvPr id="35" name="图片 34">
            <a:extLst>
              <a:ext uri="{FF2B5EF4-FFF2-40B4-BE49-F238E27FC236}">
                <a16:creationId xmlns:a16="http://schemas.microsoft.com/office/drawing/2014/main" id="{6FFB6D57-B264-D33A-9B3C-9C756E8D0E9B}"/>
              </a:ext>
            </a:extLst>
          </p:cNvPr>
          <p:cNvPicPr>
            <a:picLocks noChangeAspect="1"/>
          </p:cNvPicPr>
          <p:nvPr/>
        </p:nvPicPr>
        <p:blipFill>
          <a:blip r:embed="rId3"/>
          <a:stretch>
            <a:fillRect/>
          </a:stretch>
        </p:blipFill>
        <p:spPr>
          <a:xfrm>
            <a:off x="265304" y="808815"/>
            <a:ext cx="404667" cy="304800"/>
          </a:xfrm>
          <a:prstGeom prst="rect">
            <a:avLst/>
          </a:prstGeom>
        </p:spPr>
      </p:pic>
      <p:pic>
        <p:nvPicPr>
          <p:cNvPr id="41" name="图形 40">
            <a:extLst>
              <a:ext uri="{FF2B5EF4-FFF2-40B4-BE49-F238E27FC236}">
                <a16:creationId xmlns:a16="http://schemas.microsoft.com/office/drawing/2014/main" id="{DEA89600-DE06-3CAC-1C24-34D051CDBC5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55852" y="2910641"/>
            <a:ext cx="518848" cy="518848"/>
          </a:xfrm>
          <a:prstGeom prst="rect">
            <a:avLst/>
          </a:prstGeom>
        </p:spPr>
      </p:pic>
      <p:sp>
        <p:nvSpPr>
          <p:cNvPr id="46" name="矩形 45">
            <a:extLst>
              <a:ext uri="{FF2B5EF4-FFF2-40B4-BE49-F238E27FC236}">
                <a16:creationId xmlns:a16="http://schemas.microsoft.com/office/drawing/2014/main" id="{0A1DD68B-A1EC-8098-8840-75432D422C5B}"/>
              </a:ext>
            </a:extLst>
          </p:cNvPr>
          <p:cNvSpPr/>
          <p:nvPr/>
        </p:nvSpPr>
        <p:spPr>
          <a:xfrm>
            <a:off x="428531" y="3508030"/>
            <a:ext cx="7939338" cy="1660839"/>
          </a:xfrm>
          <a:prstGeom prst="rect">
            <a:avLst/>
          </a:prstGeom>
        </p:spPr>
        <p:txBody>
          <a:bodyPr wrap="square">
            <a:spAutoFit/>
          </a:bodyPr>
          <a:lstStyle/>
          <a:p>
            <a:pPr marL="285750" indent="-285750">
              <a:lnSpc>
                <a:spcPct val="130000"/>
              </a:lnSpc>
              <a:buFont typeface="Arial" panose="020B0604020202020204" pitchFamily="34" charset="0"/>
              <a:buChar char="•"/>
            </a:pPr>
            <a:r>
              <a:rPr lang="en-US" altLang="zh-CN" sz="1600" b="1"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CRNN </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架构</a:t>
            </a:r>
            <a:endPar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a:p>
            <a:pPr marL="285750" indent="-285750">
              <a:lnSpc>
                <a:spcPct val="130000"/>
              </a:lnSpc>
              <a:buFont typeface="Arial" panose="020B0604020202020204" pitchFamily="34" charset="0"/>
              <a:buChar char="•"/>
            </a:pP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hop size = 320, win len = 1024, sr = 16kHz</a:t>
            </a:r>
          </a:p>
          <a:p>
            <a:pPr marL="285750" indent="-285750">
              <a:lnSpc>
                <a:spcPct val="130000"/>
              </a:lnSpc>
              <a:buFont typeface="Arial" panose="020B0604020202020204" pitchFamily="34" charset="0"/>
              <a:buChar char="•"/>
            </a:pP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optim = Adam, lr = 0.0001, epochs = 20, loss = CE</a:t>
            </a:r>
          </a:p>
          <a:p>
            <a:pPr marL="285750" indent="-285750">
              <a:lnSpc>
                <a:spcPct val="130000"/>
              </a:lnSpc>
              <a:buFont typeface="Arial" panose="020B0604020202020204" pitchFamily="34" charset="0"/>
              <a:buChar char="•"/>
            </a:pP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Val UA = 0.556, Val WA = 0.552</a:t>
            </a:r>
          </a:p>
          <a:p>
            <a:pPr>
              <a:lnSpc>
                <a:spcPct val="130000"/>
              </a:lnSpc>
            </a:pP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Test UA = 0.554, Test WA = 0.571 </a:t>
            </a:r>
          </a:p>
        </p:txBody>
      </p:sp>
    </p:spTree>
    <p:extLst>
      <p:ext uri="{BB962C8B-B14F-4D97-AF65-F5344CB8AC3E}">
        <p14:creationId xmlns:p14="http://schemas.microsoft.com/office/powerpoint/2010/main" val="1682085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65304" y="220133"/>
            <a:ext cx="6557070" cy="389467"/>
          </a:xfrm>
        </p:spPr>
        <p:txBody>
          <a:bodyPr/>
          <a:lstStyle/>
          <a:p>
            <a:r>
              <a:rPr kumimoji="1" lang="en-US" altLang="zh-CN" sz="2400" dirty="0">
                <a:solidFill>
                  <a:srgbClr val="2958A0"/>
                </a:solidFill>
              </a:rPr>
              <a:t>PART</a:t>
            </a:r>
            <a:r>
              <a:rPr kumimoji="1" lang="zh-CN" altLang="en-US" sz="2400" dirty="0">
                <a:solidFill>
                  <a:srgbClr val="2958A0"/>
                </a:solidFill>
              </a:rPr>
              <a:t> </a:t>
            </a:r>
            <a:r>
              <a:rPr kumimoji="1" lang="en-US" altLang="zh-CN" sz="2400" dirty="0">
                <a:solidFill>
                  <a:srgbClr val="2958A0"/>
                </a:solidFill>
              </a:rPr>
              <a:t>TWO</a:t>
            </a:r>
            <a:r>
              <a:rPr kumimoji="1" lang="zh-CN" altLang="en-US" sz="2400" dirty="0">
                <a:solidFill>
                  <a:srgbClr val="2958A0"/>
                </a:solidFill>
              </a:rPr>
              <a:t>    基于音频模态的语音情感识别</a:t>
            </a:r>
          </a:p>
        </p:txBody>
      </p:sp>
      <p:sp>
        <p:nvSpPr>
          <p:cNvPr id="12" name="矩形 11">
            <a:extLst>
              <a:ext uri="{FF2B5EF4-FFF2-40B4-BE49-F238E27FC236}">
                <a16:creationId xmlns:a16="http://schemas.microsoft.com/office/drawing/2014/main" id="{E9E19D6B-2154-E736-2525-6227E888EED1}"/>
              </a:ext>
            </a:extLst>
          </p:cNvPr>
          <p:cNvSpPr/>
          <p:nvPr/>
        </p:nvSpPr>
        <p:spPr>
          <a:xfrm>
            <a:off x="527795" y="1341250"/>
            <a:ext cx="1598515" cy="369332"/>
          </a:xfrm>
          <a:prstGeom prst="rect">
            <a:avLst/>
          </a:prstGeom>
        </p:spPr>
        <p:txBody>
          <a:bodyPr wrap="none">
            <a:sp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en-US" altLang="zh-CN" b="1" dirty="0">
                <a:solidFill>
                  <a:srgbClr val="000000"/>
                </a:solidFill>
                <a:latin typeface="Segoe UI"/>
                <a:ea typeface="微软雅黑"/>
              </a:rPr>
              <a:t>1. </a:t>
            </a:r>
            <a:r>
              <a:rPr lang="zh-CN" altLang="en-US" b="1" dirty="0">
                <a:solidFill>
                  <a:srgbClr val="000000"/>
                </a:solidFill>
                <a:latin typeface="Segoe UI"/>
                <a:ea typeface="微软雅黑"/>
              </a:rPr>
              <a:t>预训练模型</a:t>
            </a:r>
          </a:p>
        </p:txBody>
      </p:sp>
      <p:pic>
        <p:nvPicPr>
          <p:cNvPr id="5" name="图形 4">
            <a:extLst>
              <a:ext uri="{FF2B5EF4-FFF2-40B4-BE49-F238E27FC236}">
                <a16:creationId xmlns:a16="http://schemas.microsoft.com/office/drawing/2014/main" id="{31DB57E8-B3A9-B9A1-6B00-2EF269CBCAC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49953" y="753283"/>
            <a:ext cx="381000" cy="381000"/>
          </a:xfrm>
          <a:prstGeom prst="rect">
            <a:avLst/>
          </a:prstGeom>
        </p:spPr>
      </p:pic>
      <p:sp>
        <p:nvSpPr>
          <p:cNvPr id="6" name="矩形 5">
            <a:extLst>
              <a:ext uri="{FF2B5EF4-FFF2-40B4-BE49-F238E27FC236}">
                <a16:creationId xmlns:a16="http://schemas.microsoft.com/office/drawing/2014/main" id="{5549FDA5-95F5-8144-527F-964D8BE385B5}"/>
              </a:ext>
            </a:extLst>
          </p:cNvPr>
          <p:cNvSpPr/>
          <p:nvPr/>
        </p:nvSpPr>
        <p:spPr>
          <a:xfrm>
            <a:off x="730953" y="764951"/>
            <a:ext cx="1107996" cy="369332"/>
          </a:xfrm>
          <a:prstGeom prst="rect">
            <a:avLst/>
          </a:prstGeom>
        </p:spPr>
        <p:txBody>
          <a:bodyPr wrap="none">
            <a:spAutoFit/>
          </a:bodyPr>
          <a:lstStyle/>
          <a:p>
            <a:r>
              <a:rPr lang="zh-CN" altLang="en-US" b="1" dirty="0">
                <a:solidFill>
                  <a:srgbClr val="000000"/>
                </a:solidFill>
                <a:latin typeface="Segoe UI"/>
                <a:ea typeface="微软雅黑"/>
              </a:rPr>
              <a:t>性能提升</a:t>
            </a:r>
          </a:p>
        </p:txBody>
      </p:sp>
      <p:pic>
        <p:nvPicPr>
          <p:cNvPr id="11" name="图片 10">
            <a:extLst>
              <a:ext uri="{FF2B5EF4-FFF2-40B4-BE49-F238E27FC236}">
                <a16:creationId xmlns:a16="http://schemas.microsoft.com/office/drawing/2014/main" id="{672B0D11-3423-8A21-57A0-A80001FFB6CF}"/>
              </a:ext>
            </a:extLst>
          </p:cNvPr>
          <p:cNvPicPr>
            <a:picLocks noChangeAspect="1"/>
          </p:cNvPicPr>
          <p:nvPr/>
        </p:nvPicPr>
        <p:blipFill rotWithShape="1">
          <a:blip r:embed="rId4"/>
          <a:srcRect r="59144" b="2156"/>
          <a:stretch/>
        </p:blipFill>
        <p:spPr>
          <a:xfrm>
            <a:off x="1165081" y="2754933"/>
            <a:ext cx="1829347" cy="2985467"/>
          </a:xfrm>
          <a:prstGeom prst="rect">
            <a:avLst/>
          </a:prstGeom>
        </p:spPr>
      </p:pic>
      <p:pic>
        <p:nvPicPr>
          <p:cNvPr id="14" name="图片 13">
            <a:extLst>
              <a:ext uri="{FF2B5EF4-FFF2-40B4-BE49-F238E27FC236}">
                <a16:creationId xmlns:a16="http://schemas.microsoft.com/office/drawing/2014/main" id="{FF4B7C42-153D-363D-800E-A73438B51C70}"/>
              </a:ext>
            </a:extLst>
          </p:cNvPr>
          <p:cNvPicPr>
            <a:picLocks noChangeAspect="1"/>
          </p:cNvPicPr>
          <p:nvPr/>
        </p:nvPicPr>
        <p:blipFill rotWithShape="1">
          <a:blip r:embed="rId4"/>
          <a:srcRect l="56029" b="420"/>
          <a:stretch/>
        </p:blipFill>
        <p:spPr>
          <a:xfrm>
            <a:off x="3155950" y="2523895"/>
            <a:ext cx="2006600" cy="3096761"/>
          </a:xfrm>
          <a:prstGeom prst="rect">
            <a:avLst/>
          </a:prstGeom>
        </p:spPr>
      </p:pic>
      <p:sp>
        <p:nvSpPr>
          <p:cNvPr id="8" name="矩形 7">
            <a:extLst>
              <a:ext uri="{FF2B5EF4-FFF2-40B4-BE49-F238E27FC236}">
                <a16:creationId xmlns:a16="http://schemas.microsoft.com/office/drawing/2014/main" id="{69428825-9BD0-1A5B-E064-499E23B63CC2}"/>
              </a:ext>
            </a:extLst>
          </p:cNvPr>
          <p:cNvSpPr/>
          <p:nvPr/>
        </p:nvSpPr>
        <p:spPr>
          <a:xfrm>
            <a:off x="2063750" y="5551233"/>
            <a:ext cx="2336800" cy="344966"/>
          </a:xfrm>
          <a:prstGeom prst="rect">
            <a:avLst/>
          </a:prstGeom>
        </p:spPr>
        <p:txBody>
          <a:bodyPr wrap="square">
            <a:spAutoFit/>
          </a:bodyPr>
          <a:lstStyle/>
          <a:p>
            <a:pPr>
              <a:lnSpc>
                <a:spcPct val="130000"/>
              </a:lnSpc>
            </a:pP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PANNs</a:t>
            </a:r>
            <a:r>
              <a:rPr lang="en-US" altLang="zh-CN" sz="1400" baseline="300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[2]</a:t>
            </a: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 CNN </a:t>
            </a:r>
            <a:r>
              <a:rPr lang="zh-CN" altLang="en-US"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架构</a:t>
            </a:r>
            <a:endPar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p:txBody>
      </p:sp>
      <p:pic>
        <p:nvPicPr>
          <p:cNvPr id="16" name="图片 15">
            <a:extLst>
              <a:ext uri="{FF2B5EF4-FFF2-40B4-BE49-F238E27FC236}">
                <a16:creationId xmlns:a16="http://schemas.microsoft.com/office/drawing/2014/main" id="{8EC9C914-82C0-CA40-5524-E58B1EAE01A5}"/>
              </a:ext>
            </a:extLst>
          </p:cNvPr>
          <p:cNvPicPr>
            <a:picLocks noChangeAspect="1"/>
          </p:cNvPicPr>
          <p:nvPr/>
        </p:nvPicPr>
        <p:blipFill>
          <a:blip r:embed="rId5"/>
          <a:stretch>
            <a:fillRect/>
          </a:stretch>
        </p:blipFill>
        <p:spPr>
          <a:xfrm>
            <a:off x="5584663" y="3702050"/>
            <a:ext cx="5786899" cy="1381163"/>
          </a:xfrm>
          <a:prstGeom prst="rect">
            <a:avLst/>
          </a:prstGeom>
        </p:spPr>
      </p:pic>
      <p:sp>
        <p:nvSpPr>
          <p:cNvPr id="17" name="矩形 16">
            <a:extLst>
              <a:ext uri="{FF2B5EF4-FFF2-40B4-BE49-F238E27FC236}">
                <a16:creationId xmlns:a16="http://schemas.microsoft.com/office/drawing/2014/main" id="{4D17546C-D74B-1592-5A40-C985755A382B}"/>
              </a:ext>
            </a:extLst>
          </p:cNvPr>
          <p:cNvSpPr/>
          <p:nvPr/>
        </p:nvSpPr>
        <p:spPr>
          <a:xfrm>
            <a:off x="7856782" y="5551233"/>
            <a:ext cx="2817568" cy="344966"/>
          </a:xfrm>
          <a:prstGeom prst="rect">
            <a:avLst/>
          </a:prstGeom>
        </p:spPr>
        <p:txBody>
          <a:bodyPr wrap="square">
            <a:spAutoFit/>
          </a:bodyPr>
          <a:lstStyle/>
          <a:p>
            <a:pPr>
              <a:lnSpc>
                <a:spcPct val="130000"/>
              </a:lnSpc>
            </a:pP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HTS-AT</a:t>
            </a:r>
            <a:r>
              <a:rPr lang="en-US" altLang="zh-CN" sz="1400" baseline="300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[3]</a:t>
            </a: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 Transformer </a:t>
            </a:r>
            <a:r>
              <a:rPr lang="zh-CN" altLang="en-US"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架构</a:t>
            </a:r>
            <a:endPar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p:txBody>
      </p:sp>
      <p:sp>
        <p:nvSpPr>
          <p:cNvPr id="18" name="矩形 17">
            <a:extLst>
              <a:ext uri="{FF2B5EF4-FFF2-40B4-BE49-F238E27FC236}">
                <a16:creationId xmlns:a16="http://schemas.microsoft.com/office/drawing/2014/main" id="{6706DA8D-702F-FFB1-A306-ACCBF93B30A1}"/>
              </a:ext>
            </a:extLst>
          </p:cNvPr>
          <p:cNvSpPr/>
          <p:nvPr/>
        </p:nvSpPr>
        <p:spPr>
          <a:xfrm>
            <a:off x="797328" y="1691859"/>
            <a:ext cx="9360095" cy="701218"/>
          </a:xfrm>
          <a:prstGeom prst="rect">
            <a:avLst/>
          </a:prstGeom>
        </p:spPr>
        <p:txBody>
          <a:bodyPr wrap="square">
            <a:spAutoFit/>
          </a:bodyPr>
          <a:lstStyle/>
          <a:p>
            <a:pPr>
              <a:lnSpc>
                <a:spcPct val="130000"/>
              </a:lnSpc>
            </a:pP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借鉴自然语言处理“预训练</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微调”的范式，</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使用在</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AudioSet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数据集上进行音频预训练的网络模型在</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IECOMAP </a:t>
            </a:r>
            <a:r>
              <a:rPr lang="zh-CN"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数据集上进行相应下游任务的微调</a:t>
            </a:r>
            <a:endPar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p:txBody>
      </p:sp>
    </p:spTree>
    <p:extLst>
      <p:ext uri="{BB962C8B-B14F-4D97-AF65-F5344CB8AC3E}">
        <p14:creationId xmlns:p14="http://schemas.microsoft.com/office/powerpoint/2010/main" val="3699331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65304" y="220133"/>
            <a:ext cx="6557070" cy="389467"/>
          </a:xfrm>
        </p:spPr>
        <p:txBody>
          <a:bodyPr/>
          <a:lstStyle/>
          <a:p>
            <a:r>
              <a:rPr kumimoji="1" lang="en-US" altLang="zh-CN" sz="2400" dirty="0">
                <a:solidFill>
                  <a:srgbClr val="2958A0"/>
                </a:solidFill>
              </a:rPr>
              <a:t>PART</a:t>
            </a:r>
            <a:r>
              <a:rPr kumimoji="1" lang="zh-CN" altLang="en-US" sz="2400" dirty="0">
                <a:solidFill>
                  <a:srgbClr val="2958A0"/>
                </a:solidFill>
              </a:rPr>
              <a:t> </a:t>
            </a:r>
            <a:r>
              <a:rPr kumimoji="1" lang="en-US" altLang="zh-CN" sz="2400" dirty="0">
                <a:solidFill>
                  <a:srgbClr val="2958A0"/>
                </a:solidFill>
              </a:rPr>
              <a:t>TWO</a:t>
            </a:r>
            <a:r>
              <a:rPr kumimoji="1" lang="zh-CN" altLang="en-US" sz="2400" dirty="0">
                <a:solidFill>
                  <a:srgbClr val="2958A0"/>
                </a:solidFill>
              </a:rPr>
              <a:t>    基于音频模态的语音情感识别</a:t>
            </a:r>
          </a:p>
        </p:txBody>
      </p:sp>
      <p:sp>
        <p:nvSpPr>
          <p:cNvPr id="12" name="矩形 11">
            <a:extLst>
              <a:ext uri="{FF2B5EF4-FFF2-40B4-BE49-F238E27FC236}">
                <a16:creationId xmlns:a16="http://schemas.microsoft.com/office/drawing/2014/main" id="{E9E19D6B-2154-E736-2525-6227E888EED1}"/>
              </a:ext>
            </a:extLst>
          </p:cNvPr>
          <p:cNvSpPr/>
          <p:nvPr/>
        </p:nvSpPr>
        <p:spPr>
          <a:xfrm>
            <a:off x="527795" y="1341250"/>
            <a:ext cx="1829347" cy="369332"/>
          </a:xfrm>
          <a:prstGeom prst="rect">
            <a:avLst/>
          </a:prstGeom>
        </p:spPr>
        <p:txBody>
          <a:bodyPr wrap="none">
            <a:sp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en-US" altLang="zh-CN" b="1" dirty="0">
                <a:solidFill>
                  <a:srgbClr val="000000"/>
                </a:solidFill>
                <a:latin typeface="Segoe UI"/>
                <a:ea typeface="微软雅黑"/>
              </a:rPr>
              <a:t>2. </a:t>
            </a:r>
            <a:r>
              <a:rPr lang="zh-CN" altLang="en-US" b="1" dirty="0">
                <a:solidFill>
                  <a:srgbClr val="000000"/>
                </a:solidFill>
                <a:latin typeface="Segoe UI"/>
                <a:ea typeface="微软雅黑"/>
              </a:rPr>
              <a:t>数据增强策略</a:t>
            </a:r>
          </a:p>
        </p:txBody>
      </p:sp>
      <p:pic>
        <p:nvPicPr>
          <p:cNvPr id="5" name="图形 4">
            <a:extLst>
              <a:ext uri="{FF2B5EF4-FFF2-40B4-BE49-F238E27FC236}">
                <a16:creationId xmlns:a16="http://schemas.microsoft.com/office/drawing/2014/main" id="{31DB57E8-B3A9-B9A1-6B00-2EF269CBCAC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49953" y="753283"/>
            <a:ext cx="381000" cy="381000"/>
          </a:xfrm>
          <a:prstGeom prst="rect">
            <a:avLst/>
          </a:prstGeom>
        </p:spPr>
      </p:pic>
      <p:sp>
        <p:nvSpPr>
          <p:cNvPr id="6" name="矩形 5">
            <a:extLst>
              <a:ext uri="{FF2B5EF4-FFF2-40B4-BE49-F238E27FC236}">
                <a16:creationId xmlns:a16="http://schemas.microsoft.com/office/drawing/2014/main" id="{5549FDA5-95F5-8144-527F-964D8BE385B5}"/>
              </a:ext>
            </a:extLst>
          </p:cNvPr>
          <p:cNvSpPr/>
          <p:nvPr/>
        </p:nvSpPr>
        <p:spPr>
          <a:xfrm>
            <a:off x="730953" y="764951"/>
            <a:ext cx="1107996" cy="369332"/>
          </a:xfrm>
          <a:prstGeom prst="rect">
            <a:avLst/>
          </a:prstGeom>
        </p:spPr>
        <p:txBody>
          <a:bodyPr wrap="none">
            <a:spAutoFit/>
          </a:bodyPr>
          <a:lstStyle/>
          <a:p>
            <a:r>
              <a:rPr lang="zh-CN" altLang="en-US" b="1" dirty="0">
                <a:solidFill>
                  <a:srgbClr val="000000"/>
                </a:solidFill>
                <a:latin typeface="Segoe UI"/>
                <a:ea typeface="微软雅黑"/>
              </a:rPr>
              <a:t>性能提升</a:t>
            </a:r>
          </a:p>
        </p:txBody>
      </p:sp>
      <p:sp>
        <p:nvSpPr>
          <p:cNvPr id="3" name="矩形 2">
            <a:extLst>
              <a:ext uri="{FF2B5EF4-FFF2-40B4-BE49-F238E27FC236}">
                <a16:creationId xmlns:a16="http://schemas.microsoft.com/office/drawing/2014/main" id="{F16706C0-A3A1-BDE9-1AD0-1F2257980E69}"/>
              </a:ext>
            </a:extLst>
          </p:cNvPr>
          <p:cNvSpPr/>
          <p:nvPr/>
        </p:nvSpPr>
        <p:spPr>
          <a:xfrm>
            <a:off x="489695" y="1769482"/>
            <a:ext cx="7939338" cy="3901453"/>
          </a:xfrm>
          <a:prstGeom prst="rect">
            <a:avLst/>
          </a:prstGeom>
        </p:spPr>
        <p:txBody>
          <a:bodyPr wrap="square">
            <a:spAutoFit/>
          </a:bodyPr>
          <a:lstStyle/>
          <a:p>
            <a:pPr marL="285750" indent="-285750">
              <a:lnSpc>
                <a:spcPct val="130000"/>
              </a:lnSpc>
              <a:buFont typeface="Arial" panose="020B0604020202020204" pitchFamily="34" charset="0"/>
              <a:buChar char="•"/>
            </a:pP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频谱增强 </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SpecAugment</a:t>
            </a:r>
            <a:r>
              <a:rPr lang="en-US" altLang="zh-CN" sz="1600" baseline="300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[4]</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与 </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FilterAugment</a:t>
            </a:r>
            <a:r>
              <a:rPr lang="en-US" altLang="zh-CN" sz="1600" baseline="300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[5]</a:t>
            </a:r>
            <a:endPar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a:p>
            <a:pPr>
              <a:lnSpc>
                <a:spcPct val="130000"/>
              </a:lnSpc>
            </a:pPr>
            <a:endPar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a:p>
            <a:pPr>
              <a:lnSpc>
                <a:spcPct val="130000"/>
              </a:lnSpc>
            </a:pPr>
            <a:endPar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a:p>
            <a:pPr>
              <a:lnSpc>
                <a:spcPct val="130000"/>
              </a:lnSpc>
            </a:pPr>
            <a:endPar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a:p>
            <a:pPr>
              <a:lnSpc>
                <a:spcPct val="130000"/>
              </a:lnSpc>
            </a:pPr>
            <a:endPar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a:p>
            <a:pPr>
              <a:lnSpc>
                <a:spcPct val="130000"/>
              </a:lnSpc>
            </a:pPr>
            <a:endPar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a:p>
            <a:pPr>
              <a:lnSpc>
                <a:spcPct val="130000"/>
              </a:lnSpc>
            </a:pPr>
            <a:endPar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a:p>
            <a:pPr>
              <a:lnSpc>
                <a:spcPct val="130000"/>
              </a:lnSpc>
            </a:pPr>
            <a:endPar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a:p>
            <a:pPr>
              <a:lnSpc>
                <a:spcPct val="130000"/>
              </a:lnSpc>
            </a:pPr>
            <a:endPar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a:p>
            <a:pPr>
              <a:lnSpc>
                <a:spcPct val="130000"/>
              </a:lnSpc>
            </a:pPr>
            <a:endPar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a:p>
            <a:pPr>
              <a:lnSpc>
                <a:spcPct val="130000"/>
              </a:lnSpc>
            </a:pPr>
            <a:endPar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a:p>
            <a:pPr marL="285750" indent="-285750">
              <a:lnSpc>
                <a:spcPct val="130000"/>
              </a:lnSpc>
              <a:buFont typeface="Arial" panose="020B0604020202020204" pitchFamily="34" charset="0"/>
              <a:buChar char="•"/>
            </a:pP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Mixup</a:t>
            </a:r>
            <a:r>
              <a:rPr lang="en-US" altLang="zh-CN" sz="1600" baseline="300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 [6]</a:t>
            </a:r>
            <a:endPar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p:txBody>
      </p:sp>
      <p:pic>
        <p:nvPicPr>
          <p:cNvPr id="7" name="图片 6">
            <a:extLst>
              <a:ext uri="{FF2B5EF4-FFF2-40B4-BE49-F238E27FC236}">
                <a16:creationId xmlns:a16="http://schemas.microsoft.com/office/drawing/2014/main" id="{DEAE68C6-5951-219C-18B4-56D69B52FF0C}"/>
              </a:ext>
            </a:extLst>
          </p:cNvPr>
          <p:cNvPicPr>
            <a:picLocks noChangeAspect="1"/>
          </p:cNvPicPr>
          <p:nvPr/>
        </p:nvPicPr>
        <p:blipFill>
          <a:blip r:embed="rId4"/>
          <a:stretch>
            <a:fillRect/>
          </a:stretch>
        </p:blipFill>
        <p:spPr>
          <a:xfrm>
            <a:off x="1963168" y="5826259"/>
            <a:ext cx="5912154" cy="355618"/>
          </a:xfrm>
          <a:prstGeom prst="rect">
            <a:avLst/>
          </a:prstGeom>
        </p:spPr>
      </p:pic>
      <p:pic>
        <p:nvPicPr>
          <p:cNvPr id="10" name="图片 9">
            <a:extLst>
              <a:ext uri="{FF2B5EF4-FFF2-40B4-BE49-F238E27FC236}">
                <a16:creationId xmlns:a16="http://schemas.microsoft.com/office/drawing/2014/main" id="{C104AFEC-EA45-461B-371F-A97431756F1F}"/>
              </a:ext>
            </a:extLst>
          </p:cNvPr>
          <p:cNvPicPr>
            <a:picLocks noChangeAspect="1"/>
          </p:cNvPicPr>
          <p:nvPr/>
        </p:nvPicPr>
        <p:blipFill rotWithShape="1">
          <a:blip r:embed="rId5"/>
          <a:srcRect b="49946"/>
          <a:stretch/>
        </p:blipFill>
        <p:spPr>
          <a:xfrm>
            <a:off x="4132930" y="2098927"/>
            <a:ext cx="2813268" cy="1220584"/>
          </a:xfrm>
          <a:prstGeom prst="rect">
            <a:avLst/>
          </a:prstGeom>
        </p:spPr>
      </p:pic>
      <p:pic>
        <p:nvPicPr>
          <p:cNvPr id="15" name="图片 14">
            <a:extLst>
              <a:ext uri="{FF2B5EF4-FFF2-40B4-BE49-F238E27FC236}">
                <a16:creationId xmlns:a16="http://schemas.microsoft.com/office/drawing/2014/main" id="{2B1E7EDD-99A3-F23B-3F88-C0C4CF69B5EA}"/>
              </a:ext>
            </a:extLst>
          </p:cNvPr>
          <p:cNvPicPr>
            <a:picLocks noChangeAspect="1"/>
          </p:cNvPicPr>
          <p:nvPr/>
        </p:nvPicPr>
        <p:blipFill rotWithShape="1">
          <a:blip r:embed="rId5"/>
          <a:srcRect t="49946"/>
          <a:stretch/>
        </p:blipFill>
        <p:spPr>
          <a:xfrm>
            <a:off x="7664232" y="3429000"/>
            <a:ext cx="2889469" cy="1220584"/>
          </a:xfrm>
          <a:prstGeom prst="rect">
            <a:avLst/>
          </a:prstGeom>
        </p:spPr>
      </p:pic>
      <p:sp>
        <p:nvSpPr>
          <p:cNvPr id="19" name="箭头: 下 18">
            <a:extLst>
              <a:ext uri="{FF2B5EF4-FFF2-40B4-BE49-F238E27FC236}">
                <a16:creationId xmlns:a16="http://schemas.microsoft.com/office/drawing/2014/main" id="{AF834E60-06D1-23CB-165B-2FD635CB326F}"/>
              </a:ext>
            </a:extLst>
          </p:cNvPr>
          <p:cNvSpPr/>
          <p:nvPr/>
        </p:nvSpPr>
        <p:spPr>
          <a:xfrm rot="17870851">
            <a:off x="7092693" y="3382355"/>
            <a:ext cx="430478" cy="355618"/>
          </a:xfrm>
          <a:prstGeom prst="downArrow">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F4A681D2-709D-7C6D-ABDF-F0A53E44E235}"/>
              </a:ext>
            </a:extLst>
          </p:cNvPr>
          <p:cNvSpPr/>
          <p:nvPr/>
        </p:nvSpPr>
        <p:spPr>
          <a:xfrm>
            <a:off x="7153912" y="2882773"/>
            <a:ext cx="1324183" cy="344518"/>
          </a:xfrm>
          <a:prstGeom prst="rect">
            <a:avLst/>
          </a:prstGeom>
        </p:spPr>
        <p:txBody>
          <a:bodyPr wrap="square">
            <a:spAutoFit/>
          </a:bodyPr>
          <a:lstStyle/>
          <a:p>
            <a:pPr>
              <a:lnSpc>
                <a:spcPct val="130000"/>
              </a:lnSpc>
            </a:pP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FilterAugment</a:t>
            </a:r>
          </a:p>
        </p:txBody>
      </p:sp>
      <p:sp>
        <p:nvSpPr>
          <p:cNvPr id="22" name="箭头: 下 21">
            <a:extLst>
              <a:ext uri="{FF2B5EF4-FFF2-40B4-BE49-F238E27FC236}">
                <a16:creationId xmlns:a16="http://schemas.microsoft.com/office/drawing/2014/main" id="{E8ADBECF-ED8E-6F59-DE4C-5E50DC80AAAE}"/>
              </a:ext>
            </a:extLst>
          </p:cNvPr>
          <p:cNvSpPr/>
          <p:nvPr/>
        </p:nvSpPr>
        <p:spPr>
          <a:xfrm rot="3356346">
            <a:off x="3519050" y="3401516"/>
            <a:ext cx="430478" cy="355618"/>
          </a:xfrm>
          <a:prstGeom prst="downArrow">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F51D0214-326A-20C7-3081-D6FEB74CE220}"/>
              </a:ext>
            </a:extLst>
          </p:cNvPr>
          <p:cNvSpPr/>
          <p:nvPr/>
        </p:nvSpPr>
        <p:spPr>
          <a:xfrm>
            <a:off x="2716131" y="2876695"/>
            <a:ext cx="1324183" cy="344518"/>
          </a:xfrm>
          <a:prstGeom prst="rect">
            <a:avLst/>
          </a:prstGeom>
        </p:spPr>
        <p:txBody>
          <a:bodyPr wrap="square">
            <a:spAutoFit/>
          </a:bodyPr>
          <a:lstStyle/>
          <a:p>
            <a:pPr>
              <a:lnSpc>
                <a:spcPct val="130000"/>
              </a:lnSpc>
            </a:pPr>
            <a:r>
              <a:rPr lang="en-US" altLang="zh-CN"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SpecAugment</a:t>
            </a:r>
          </a:p>
        </p:txBody>
      </p:sp>
      <p:grpSp>
        <p:nvGrpSpPr>
          <p:cNvPr id="25" name="组合 24">
            <a:extLst>
              <a:ext uri="{FF2B5EF4-FFF2-40B4-BE49-F238E27FC236}">
                <a16:creationId xmlns:a16="http://schemas.microsoft.com/office/drawing/2014/main" id="{63B0371D-9D24-92ED-F5C2-58C36F02987E}"/>
              </a:ext>
            </a:extLst>
          </p:cNvPr>
          <p:cNvGrpSpPr/>
          <p:nvPr/>
        </p:nvGrpSpPr>
        <p:grpSpPr>
          <a:xfrm>
            <a:off x="607608" y="3429000"/>
            <a:ext cx="2813268" cy="1220584"/>
            <a:chOff x="588558" y="3429000"/>
            <a:chExt cx="2813268" cy="1220584"/>
          </a:xfrm>
        </p:grpSpPr>
        <p:pic>
          <p:nvPicPr>
            <p:cNvPr id="21" name="图片 20">
              <a:extLst>
                <a:ext uri="{FF2B5EF4-FFF2-40B4-BE49-F238E27FC236}">
                  <a16:creationId xmlns:a16="http://schemas.microsoft.com/office/drawing/2014/main" id="{F22F48C4-7BA4-4B82-FAA4-74299936C60D}"/>
                </a:ext>
              </a:extLst>
            </p:cNvPr>
            <p:cNvPicPr>
              <a:picLocks noChangeAspect="1"/>
            </p:cNvPicPr>
            <p:nvPr/>
          </p:nvPicPr>
          <p:blipFill rotWithShape="1">
            <a:blip r:embed="rId5"/>
            <a:srcRect b="49946"/>
            <a:stretch/>
          </p:blipFill>
          <p:spPr>
            <a:xfrm>
              <a:off x="588558" y="3429000"/>
              <a:ext cx="2813268" cy="1220584"/>
            </a:xfrm>
            <a:prstGeom prst="rect">
              <a:avLst/>
            </a:prstGeom>
          </p:spPr>
        </p:pic>
        <p:sp>
          <p:nvSpPr>
            <p:cNvPr id="24" name="矩形 23">
              <a:extLst>
                <a:ext uri="{FF2B5EF4-FFF2-40B4-BE49-F238E27FC236}">
                  <a16:creationId xmlns:a16="http://schemas.microsoft.com/office/drawing/2014/main" id="{C6FE7E76-ED45-FC52-D66F-42C11C691F4F}"/>
                </a:ext>
              </a:extLst>
            </p:cNvPr>
            <p:cNvSpPr/>
            <p:nvPr/>
          </p:nvSpPr>
          <p:spPr>
            <a:xfrm>
              <a:off x="607630" y="4108450"/>
              <a:ext cx="2732492" cy="2199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矩形 3">
            <a:extLst>
              <a:ext uri="{FF2B5EF4-FFF2-40B4-BE49-F238E27FC236}">
                <a16:creationId xmlns:a16="http://schemas.microsoft.com/office/drawing/2014/main" id="{A324B8F1-B157-9D4C-A872-F8AB728E6D70}"/>
              </a:ext>
            </a:extLst>
          </p:cNvPr>
          <p:cNvSpPr/>
          <p:nvPr/>
        </p:nvSpPr>
        <p:spPr>
          <a:xfrm>
            <a:off x="1182813" y="4567383"/>
            <a:ext cx="1930331" cy="344966"/>
          </a:xfrm>
          <a:prstGeom prst="rect">
            <a:avLst/>
          </a:prstGeom>
        </p:spPr>
        <p:txBody>
          <a:bodyPr wrap="square">
            <a:spAutoFit/>
          </a:bodyPr>
          <a:lstStyle/>
          <a:p>
            <a:pPr>
              <a:lnSpc>
                <a:spcPct val="130000"/>
              </a:lnSpc>
            </a:pPr>
            <a:r>
              <a:rPr lang="zh-CN" altLang="en-US"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随机掩蔽某些频段</a:t>
            </a:r>
          </a:p>
        </p:txBody>
      </p:sp>
      <p:sp>
        <p:nvSpPr>
          <p:cNvPr id="8" name="矩形 7">
            <a:extLst>
              <a:ext uri="{FF2B5EF4-FFF2-40B4-BE49-F238E27FC236}">
                <a16:creationId xmlns:a16="http://schemas.microsoft.com/office/drawing/2014/main" id="{33799007-6276-9BB0-C7AD-87E763FC85D1}"/>
              </a:ext>
            </a:extLst>
          </p:cNvPr>
          <p:cNvSpPr/>
          <p:nvPr/>
        </p:nvSpPr>
        <p:spPr>
          <a:xfrm>
            <a:off x="8196942" y="4566240"/>
            <a:ext cx="2039258" cy="344966"/>
          </a:xfrm>
          <a:prstGeom prst="rect">
            <a:avLst/>
          </a:prstGeom>
        </p:spPr>
        <p:txBody>
          <a:bodyPr wrap="square">
            <a:spAutoFit/>
          </a:bodyPr>
          <a:lstStyle/>
          <a:p>
            <a:pPr>
              <a:lnSpc>
                <a:spcPct val="130000"/>
              </a:lnSpc>
            </a:pPr>
            <a:r>
              <a:rPr lang="zh-CN" altLang="en-US" sz="14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对某些频段作线性扰动</a:t>
            </a:r>
          </a:p>
        </p:txBody>
      </p:sp>
    </p:spTree>
    <p:extLst>
      <p:ext uri="{BB962C8B-B14F-4D97-AF65-F5344CB8AC3E}">
        <p14:creationId xmlns:p14="http://schemas.microsoft.com/office/powerpoint/2010/main" val="102351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65304" y="220133"/>
            <a:ext cx="6557070" cy="389467"/>
          </a:xfrm>
        </p:spPr>
        <p:txBody>
          <a:bodyPr/>
          <a:lstStyle/>
          <a:p>
            <a:r>
              <a:rPr kumimoji="1" lang="en-US" altLang="zh-CN" sz="2400" dirty="0">
                <a:solidFill>
                  <a:srgbClr val="2958A0"/>
                </a:solidFill>
              </a:rPr>
              <a:t>PART</a:t>
            </a:r>
            <a:r>
              <a:rPr kumimoji="1" lang="zh-CN" altLang="en-US" sz="2400" dirty="0">
                <a:solidFill>
                  <a:srgbClr val="2958A0"/>
                </a:solidFill>
              </a:rPr>
              <a:t> </a:t>
            </a:r>
            <a:r>
              <a:rPr kumimoji="1" lang="en-US" altLang="zh-CN" sz="2400" dirty="0">
                <a:solidFill>
                  <a:srgbClr val="2958A0"/>
                </a:solidFill>
              </a:rPr>
              <a:t>TWO</a:t>
            </a:r>
            <a:r>
              <a:rPr kumimoji="1" lang="zh-CN" altLang="en-US" sz="2400" dirty="0">
                <a:solidFill>
                  <a:srgbClr val="2958A0"/>
                </a:solidFill>
              </a:rPr>
              <a:t>    基于音频模态的语音情感识别</a:t>
            </a:r>
          </a:p>
        </p:txBody>
      </p:sp>
      <p:sp>
        <p:nvSpPr>
          <p:cNvPr id="12" name="矩形 11">
            <a:extLst>
              <a:ext uri="{FF2B5EF4-FFF2-40B4-BE49-F238E27FC236}">
                <a16:creationId xmlns:a16="http://schemas.microsoft.com/office/drawing/2014/main" id="{E9E19D6B-2154-E736-2525-6227E888EED1}"/>
              </a:ext>
            </a:extLst>
          </p:cNvPr>
          <p:cNvSpPr/>
          <p:nvPr/>
        </p:nvSpPr>
        <p:spPr>
          <a:xfrm>
            <a:off x="527795" y="1341250"/>
            <a:ext cx="1367682" cy="369332"/>
          </a:xfrm>
          <a:prstGeom prst="rect">
            <a:avLst/>
          </a:prstGeom>
        </p:spPr>
        <p:txBody>
          <a:bodyPr wrap="none">
            <a:sp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en-US" altLang="zh-CN" b="1" dirty="0">
                <a:solidFill>
                  <a:srgbClr val="000000"/>
                </a:solidFill>
                <a:latin typeface="Segoe UI"/>
                <a:ea typeface="微软雅黑"/>
              </a:rPr>
              <a:t>3. </a:t>
            </a:r>
            <a:r>
              <a:rPr lang="zh-CN" altLang="en-US" b="1" dirty="0">
                <a:solidFill>
                  <a:srgbClr val="000000"/>
                </a:solidFill>
                <a:latin typeface="Segoe UI"/>
                <a:ea typeface="微软雅黑"/>
              </a:rPr>
              <a:t>消融实验</a:t>
            </a:r>
          </a:p>
        </p:txBody>
      </p:sp>
      <p:pic>
        <p:nvPicPr>
          <p:cNvPr id="5" name="图片 4">
            <a:extLst>
              <a:ext uri="{FF2B5EF4-FFF2-40B4-BE49-F238E27FC236}">
                <a16:creationId xmlns:a16="http://schemas.microsoft.com/office/drawing/2014/main" id="{4751CA7C-5FDB-44C5-06A7-6A4D80B4D647}"/>
              </a:ext>
            </a:extLst>
          </p:cNvPr>
          <p:cNvPicPr>
            <a:picLocks noChangeAspect="1"/>
          </p:cNvPicPr>
          <p:nvPr/>
        </p:nvPicPr>
        <p:blipFill>
          <a:blip r:embed="rId2"/>
          <a:stretch>
            <a:fillRect/>
          </a:stretch>
        </p:blipFill>
        <p:spPr>
          <a:xfrm>
            <a:off x="1530351" y="1955800"/>
            <a:ext cx="5655366" cy="1943100"/>
          </a:xfrm>
          <a:prstGeom prst="rect">
            <a:avLst/>
          </a:prstGeom>
        </p:spPr>
      </p:pic>
      <p:pic>
        <p:nvPicPr>
          <p:cNvPr id="6" name="图形 5">
            <a:extLst>
              <a:ext uri="{FF2B5EF4-FFF2-40B4-BE49-F238E27FC236}">
                <a16:creationId xmlns:a16="http://schemas.microsoft.com/office/drawing/2014/main" id="{B657996B-2144-66D6-4659-378EF0C5740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49953" y="753283"/>
            <a:ext cx="381000" cy="381000"/>
          </a:xfrm>
          <a:prstGeom prst="rect">
            <a:avLst/>
          </a:prstGeom>
        </p:spPr>
      </p:pic>
      <p:sp>
        <p:nvSpPr>
          <p:cNvPr id="7" name="矩形 6">
            <a:extLst>
              <a:ext uri="{FF2B5EF4-FFF2-40B4-BE49-F238E27FC236}">
                <a16:creationId xmlns:a16="http://schemas.microsoft.com/office/drawing/2014/main" id="{A225F9AE-0B69-384F-BA3F-84C25B986627}"/>
              </a:ext>
            </a:extLst>
          </p:cNvPr>
          <p:cNvSpPr/>
          <p:nvPr/>
        </p:nvSpPr>
        <p:spPr>
          <a:xfrm>
            <a:off x="730953" y="764951"/>
            <a:ext cx="1107996" cy="369332"/>
          </a:xfrm>
          <a:prstGeom prst="rect">
            <a:avLst/>
          </a:prstGeom>
        </p:spPr>
        <p:txBody>
          <a:bodyPr wrap="none">
            <a:spAutoFit/>
          </a:bodyPr>
          <a:lstStyle/>
          <a:p>
            <a:r>
              <a:rPr lang="zh-CN" altLang="en-US" b="1" dirty="0">
                <a:solidFill>
                  <a:srgbClr val="000000"/>
                </a:solidFill>
                <a:latin typeface="Segoe UI"/>
                <a:ea typeface="微软雅黑"/>
              </a:rPr>
              <a:t>性能提升</a:t>
            </a:r>
          </a:p>
        </p:txBody>
      </p:sp>
      <p:pic>
        <p:nvPicPr>
          <p:cNvPr id="11" name="图片 10">
            <a:extLst>
              <a:ext uri="{FF2B5EF4-FFF2-40B4-BE49-F238E27FC236}">
                <a16:creationId xmlns:a16="http://schemas.microsoft.com/office/drawing/2014/main" id="{AADFB5AF-7A64-38B0-C279-01D1CD244843}"/>
              </a:ext>
            </a:extLst>
          </p:cNvPr>
          <p:cNvPicPr>
            <a:picLocks noChangeAspect="1"/>
          </p:cNvPicPr>
          <p:nvPr/>
        </p:nvPicPr>
        <p:blipFill>
          <a:blip r:embed="rId5"/>
          <a:stretch>
            <a:fillRect/>
          </a:stretch>
        </p:blipFill>
        <p:spPr>
          <a:xfrm>
            <a:off x="1180972" y="4330699"/>
            <a:ext cx="6254877" cy="1847850"/>
          </a:xfrm>
          <a:prstGeom prst="rect">
            <a:avLst/>
          </a:prstGeom>
        </p:spPr>
      </p:pic>
      <p:sp>
        <p:nvSpPr>
          <p:cNvPr id="13" name="矩形 12">
            <a:extLst>
              <a:ext uri="{FF2B5EF4-FFF2-40B4-BE49-F238E27FC236}">
                <a16:creationId xmlns:a16="http://schemas.microsoft.com/office/drawing/2014/main" id="{715972DB-B5CA-6547-C742-4DC70B7F3C4E}"/>
              </a:ext>
            </a:extLst>
          </p:cNvPr>
          <p:cNvSpPr/>
          <p:nvPr/>
        </p:nvSpPr>
        <p:spPr>
          <a:xfrm>
            <a:off x="2936452" y="3824766"/>
            <a:ext cx="3826298" cy="308867"/>
          </a:xfrm>
          <a:prstGeom prst="rect">
            <a:avLst/>
          </a:prstGeom>
        </p:spPr>
        <p:txBody>
          <a:bodyPr wrap="square">
            <a:spAutoFit/>
          </a:bodyPr>
          <a:lstStyle/>
          <a:p>
            <a:pPr>
              <a:lnSpc>
                <a:spcPct val="130000"/>
              </a:lnSpc>
            </a:pPr>
            <a:r>
              <a:rPr lang="zh-CN" altLang="en-US" sz="12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表 预训练模型对于语音情感识别性能影响</a:t>
            </a:r>
            <a:endParaRPr lang="en-US" altLang="zh-CN" sz="12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p:txBody>
      </p:sp>
      <p:sp>
        <p:nvSpPr>
          <p:cNvPr id="14" name="矩形 13">
            <a:extLst>
              <a:ext uri="{FF2B5EF4-FFF2-40B4-BE49-F238E27FC236}">
                <a16:creationId xmlns:a16="http://schemas.microsoft.com/office/drawing/2014/main" id="{D3C051EC-1C18-994A-BDED-140521077FDB}"/>
              </a:ext>
            </a:extLst>
          </p:cNvPr>
          <p:cNvSpPr/>
          <p:nvPr/>
        </p:nvSpPr>
        <p:spPr>
          <a:xfrm>
            <a:off x="3050752" y="6074915"/>
            <a:ext cx="3826298" cy="308867"/>
          </a:xfrm>
          <a:prstGeom prst="rect">
            <a:avLst/>
          </a:prstGeom>
        </p:spPr>
        <p:txBody>
          <a:bodyPr wrap="square">
            <a:spAutoFit/>
          </a:bodyPr>
          <a:lstStyle/>
          <a:p>
            <a:pPr>
              <a:lnSpc>
                <a:spcPct val="130000"/>
              </a:lnSpc>
            </a:pPr>
            <a:r>
              <a:rPr lang="zh-CN" altLang="en-US" sz="12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表 数据增强对于语音情感识别性能影响</a:t>
            </a:r>
            <a:endParaRPr lang="en-US" altLang="zh-CN" sz="12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endParaRPr>
          </a:p>
        </p:txBody>
      </p:sp>
      <p:sp>
        <p:nvSpPr>
          <p:cNvPr id="15" name="矩形 14">
            <a:extLst>
              <a:ext uri="{FF2B5EF4-FFF2-40B4-BE49-F238E27FC236}">
                <a16:creationId xmlns:a16="http://schemas.microsoft.com/office/drawing/2014/main" id="{01DE8647-2016-A686-358D-224AF7574D18}"/>
              </a:ext>
            </a:extLst>
          </p:cNvPr>
          <p:cNvSpPr/>
          <p:nvPr/>
        </p:nvSpPr>
        <p:spPr>
          <a:xfrm>
            <a:off x="7880349" y="2737105"/>
            <a:ext cx="4254501" cy="1020664"/>
          </a:xfrm>
          <a:prstGeom prst="rect">
            <a:avLst/>
          </a:prstGeom>
        </p:spPr>
        <p:txBody>
          <a:bodyPr wrap="square">
            <a:spAutoFit/>
          </a:bodyPr>
          <a:lstStyle/>
          <a:p>
            <a:pPr>
              <a:lnSpc>
                <a:spcPct val="130000"/>
              </a:lnSpc>
            </a:pP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使用预训练模型，性能有了较大提升，而如果不使用预训练模型，参数规模较大的 </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CNN14 </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等模型表现甚至不如基础的 </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CRNN </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网络</a:t>
            </a:r>
          </a:p>
        </p:txBody>
      </p:sp>
      <p:sp>
        <p:nvSpPr>
          <p:cNvPr id="16" name="矩形 15">
            <a:extLst>
              <a:ext uri="{FF2B5EF4-FFF2-40B4-BE49-F238E27FC236}">
                <a16:creationId xmlns:a16="http://schemas.microsoft.com/office/drawing/2014/main" id="{2E27596D-515B-9DF5-3346-204067099C3B}"/>
              </a:ext>
            </a:extLst>
          </p:cNvPr>
          <p:cNvSpPr/>
          <p:nvPr/>
        </p:nvSpPr>
        <p:spPr>
          <a:xfrm>
            <a:off x="7842249" y="4874135"/>
            <a:ext cx="4349751" cy="700576"/>
          </a:xfrm>
          <a:prstGeom prst="rect">
            <a:avLst/>
          </a:prstGeom>
        </p:spPr>
        <p:txBody>
          <a:bodyPr wrap="square">
            <a:spAutoFit/>
          </a:bodyPr>
          <a:lstStyle/>
          <a:p>
            <a:pPr>
              <a:lnSpc>
                <a:spcPct val="130000"/>
              </a:lnSpc>
            </a:pP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SpecAugment </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与 </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Mixup </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对于模型性能提升较大，而 </a:t>
            </a:r>
            <a:r>
              <a:rPr lang="en-US" altLang="zh-CN"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FilterAugment </a:t>
            </a:r>
            <a:r>
              <a:rPr lang="zh-CN" altLang="en-US" sz="1600" dirty="0">
                <a:solidFill>
                  <a:schemeClr val="tx1">
                    <a:lumMod val="85000"/>
                    <a:lumOff val="15000"/>
                  </a:schemeClr>
                </a:solidFill>
                <a:latin typeface="Times New Roman" panose="02020603050405020304" pitchFamily="18" charset="0"/>
                <a:ea typeface="微软雅黑" charset="0"/>
                <a:cs typeface="Times New Roman" panose="02020603050405020304" pitchFamily="18" charset="0"/>
              </a:rPr>
              <a:t>则会在一定程度影响模型</a:t>
            </a:r>
          </a:p>
        </p:txBody>
      </p:sp>
      <p:pic>
        <p:nvPicPr>
          <p:cNvPr id="19" name="图形 18">
            <a:extLst>
              <a:ext uri="{FF2B5EF4-FFF2-40B4-BE49-F238E27FC236}">
                <a16:creationId xmlns:a16="http://schemas.microsoft.com/office/drawing/2014/main" id="{D55EDAC7-66D4-1E65-D7C1-5B4CFFF3D64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438643" y="2688588"/>
            <a:ext cx="416306" cy="416306"/>
          </a:xfrm>
          <a:prstGeom prst="rect">
            <a:avLst/>
          </a:prstGeom>
        </p:spPr>
      </p:pic>
      <p:pic>
        <p:nvPicPr>
          <p:cNvPr id="20" name="图形 19">
            <a:extLst>
              <a:ext uri="{FF2B5EF4-FFF2-40B4-BE49-F238E27FC236}">
                <a16:creationId xmlns:a16="http://schemas.microsoft.com/office/drawing/2014/main" id="{02FA890C-0268-929B-7DD9-DF8AACFD749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438643" y="4847588"/>
            <a:ext cx="416306" cy="416306"/>
          </a:xfrm>
          <a:prstGeom prst="rect">
            <a:avLst/>
          </a:prstGeom>
        </p:spPr>
      </p:pic>
    </p:spTree>
    <p:extLst>
      <p:ext uri="{BB962C8B-B14F-4D97-AF65-F5344CB8AC3E}">
        <p14:creationId xmlns:p14="http://schemas.microsoft.com/office/powerpoint/2010/main" val="136711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模板页面">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46">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1711</TotalTime>
  <Words>1505</Words>
  <Application>Microsoft Office PowerPoint</Application>
  <PresentationFormat>宽屏</PresentationFormat>
  <Paragraphs>137</Paragraphs>
  <Slides>21</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21</vt:i4>
      </vt:variant>
    </vt:vector>
  </HeadingPairs>
  <TitlesOfParts>
    <vt:vector size="28" baseType="lpstr">
      <vt:lpstr>等线</vt:lpstr>
      <vt:lpstr>Microsoft YaHei</vt:lpstr>
      <vt:lpstr>Microsoft YaHei</vt:lpstr>
      <vt:lpstr>Arial</vt:lpstr>
      <vt:lpstr>Segoe UI</vt:lpstr>
      <vt:lpstr>Times New Roman</vt:lpstr>
      <vt:lpstr>模板页面</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yiming@cau.edu.cn</cp:lastModifiedBy>
  <cp:revision>369</cp:revision>
  <dcterms:created xsi:type="dcterms:W3CDTF">2015-08-18T02:51:41Z</dcterms:created>
  <dcterms:modified xsi:type="dcterms:W3CDTF">2023-05-13T10:52:41Z</dcterms:modified>
  <cp:category/>
</cp:coreProperties>
</file>

<file path=docProps/thumbnail.jpeg>
</file>